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57" r:id="rId1"/>
    <p:sldMasterId id="2147483688" r:id="rId2"/>
  </p:sldMasterIdLst>
  <p:notesMasterIdLst>
    <p:notesMasterId r:id="rId18"/>
  </p:notesMasterIdLst>
  <p:handoutMasterIdLst>
    <p:handoutMasterId r:id="rId19"/>
  </p:handoutMasterIdLst>
  <p:sldIdLst>
    <p:sldId id="1828" r:id="rId3"/>
    <p:sldId id="1942" r:id="rId4"/>
    <p:sldId id="2085" r:id="rId5"/>
    <p:sldId id="2097" r:id="rId6"/>
    <p:sldId id="2088" r:id="rId7"/>
    <p:sldId id="2089" r:id="rId8"/>
    <p:sldId id="2090" r:id="rId9"/>
    <p:sldId id="2091" r:id="rId10"/>
    <p:sldId id="2092" r:id="rId11"/>
    <p:sldId id="2093" r:id="rId12"/>
    <p:sldId id="2094" r:id="rId13"/>
    <p:sldId id="2095" r:id="rId14"/>
    <p:sldId id="2096" r:id="rId15"/>
    <p:sldId id="2086" r:id="rId16"/>
    <p:sldId id="1868" r:id="rId17"/>
  </p:sldIdLst>
  <p:sldSz cx="9906000" cy="6858000" type="A4"/>
  <p:notesSz cx="9931400" cy="67945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에스코어 드림 7 ExtraBold" panose="020B0803030302020204" pitchFamily="34" charset="-127"/>
      <p:bold r:id="rId22"/>
    </p:embeddedFont>
    <p:embeddedFont>
      <p:font typeface="맑은 고딕" panose="020B0503020000020004" pitchFamily="50" charset="-127"/>
      <p:regular r:id="rId20"/>
      <p:bold r:id="rId21"/>
    </p:embeddedFont>
    <p:embeddedFont>
      <p:font typeface="에스코어 드림 9 Black" panose="020B0A03030302020204" pitchFamily="34" charset="-127"/>
      <p:bold r:id="rId23"/>
    </p:embeddedFont>
  </p:embeddedFontLst>
  <p:defaultTextStyle>
    <a:defPPr>
      <a:defRPr lang="ko-KR"/>
    </a:defPPr>
    <a:lvl1pPr algn="ctr" rtl="0" fontAlgn="base">
      <a:spcBef>
        <a:spcPct val="0"/>
      </a:spcBef>
      <a:spcAft>
        <a:spcPct val="0"/>
      </a:spcAft>
      <a:buFont typeface="Wingdings" pitchFamily="2" charset="2"/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1pPr>
    <a:lvl2pPr marL="457200" algn="ctr" rtl="0" fontAlgn="base">
      <a:spcBef>
        <a:spcPct val="0"/>
      </a:spcBef>
      <a:spcAft>
        <a:spcPct val="0"/>
      </a:spcAft>
      <a:buFont typeface="Wingdings" pitchFamily="2" charset="2"/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2pPr>
    <a:lvl3pPr marL="914400" algn="ctr" rtl="0" fontAlgn="base">
      <a:spcBef>
        <a:spcPct val="0"/>
      </a:spcBef>
      <a:spcAft>
        <a:spcPct val="0"/>
      </a:spcAft>
      <a:buFont typeface="Wingdings" pitchFamily="2" charset="2"/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3pPr>
    <a:lvl4pPr marL="1371600" algn="ctr" rtl="0" fontAlgn="base">
      <a:spcBef>
        <a:spcPct val="0"/>
      </a:spcBef>
      <a:spcAft>
        <a:spcPct val="0"/>
      </a:spcAft>
      <a:buFont typeface="Wingdings" pitchFamily="2" charset="2"/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4pPr>
    <a:lvl5pPr marL="1828800" algn="ctr" rtl="0" fontAlgn="base">
      <a:spcBef>
        <a:spcPct val="0"/>
      </a:spcBef>
      <a:spcAft>
        <a:spcPct val="0"/>
      </a:spcAft>
      <a:buFont typeface="Wingdings" pitchFamily="2" charset="2"/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5pPr>
    <a:lvl6pPr marL="22860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6pPr>
    <a:lvl7pPr marL="27432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7pPr>
    <a:lvl8pPr marL="32004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8pPr>
    <a:lvl9pPr marL="3657600" algn="l" defTabSz="914400" rtl="0" eaLnBrk="1" latinLnBrk="1" hangingPunct="1">
      <a:defRPr sz="1200" b="1" kern="1200">
        <a:solidFill>
          <a:schemeClr val="tx1"/>
        </a:solidFill>
        <a:latin typeface="Arial" charset="0"/>
        <a:ea typeface="맑은 고딕" pitchFamily="50" charset="-127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2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6068" userDrawn="1">
          <p15:clr>
            <a:srgbClr val="A4A3A4"/>
          </p15:clr>
        </p15:guide>
        <p15:guide id="4" pos="172" userDrawn="1">
          <p15:clr>
            <a:srgbClr val="A4A3A4"/>
          </p15:clr>
        </p15:guide>
        <p15:guide id="5" pos="3120">
          <p15:clr>
            <a:srgbClr val="A4A3A4"/>
          </p15:clr>
        </p15:guide>
        <p15:guide id="8" orient="horz" pos="436">
          <p15:clr>
            <a:srgbClr val="A4A3A4"/>
          </p15:clr>
        </p15:guide>
        <p15:guide id="12" orient="horz" pos="397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9" userDrawn="1">
          <p15:clr>
            <a:srgbClr val="A4A3A4"/>
          </p15:clr>
        </p15:guide>
        <p15:guide id="4" pos="313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A6FA1"/>
    <a:srgbClr val="FCC034"/>
    <a:srgbClr val="D1EBFF"/>
    <a:srgbClr val="A8D08C"/>
    <a:srgbClr val="009999"/>
    <a:srgbClr val="70ADFF"/>
    <a:srgbClr val="496DB5"/>
    <a:srgbClr val="DAEFC3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48" autoAdjust="0"/>
    <p:restoredTop sz="95320" autoAdjust="0"/>
  </p:normalViewPr>
  <p:slideViewPr>
    <p:cSldViewPr>
      <p:cViewPr varScale="1">
        <p:scale>
          <a:sx n="87" d="100"/>
          <a:sy n="87" d="100"/>
        </p:scale>
        <p:origin x="1253" y="77"/>
      </p:cViewPr>
      <p:guideLst>
        <p:guide orient="horz" pos="572"/>
        <p:guide orient="horz" pos="799"/>
        <p:guide pos="6068"/>
        <p:guide pos="172"/>
        <p:guide pos="3120"/>
        <p:guide orient="horz" pos="436"/>
        <p:guide orient="horz" pos="39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1795" y="67"/>
      </p:cViewPr>
      <p:guideLst>
        <p:guide orient="horz" pos="2140"/>
        <p:guide pos="3129"/>
        <p:guide pos="313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2" y="4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l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5799" y="4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fld id="{3D36ED31-9614-4158-AD33-985CE55D8C4F}" type="datetimeFigureOut">
              <a:rPr lang="ko-KR" altLang="en-US"/>
              <a:pPr>
                <a:defRPr/>
              </a:pPr>
              <a:t>2021-09-10</a:t>
            </a:fld>
            <a:endParaRPr lang="en-US" altLang="ko-KR" dirty="0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2" y="6453696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l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5799" y="6453696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r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fld id="{9D33FB38-D928-4CA6-9B32-C5BD0F425F07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38971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2" y="4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l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5799" y="4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>
            <a:lvl1pPr algn="r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fld id="{1921A717-EF84-4F20-870F-8EA06099499E}" type="datetimeFigureOut">
              <a:rPr lang="ko-KR" altLang="en-US"/>
              <a:pPr>
                <a:defRPr/>
              </a:pPr>
              <a:t>2021-09-10</a:t>
            </a:fld>
            <a:endParaRPr lang="en-US" altLang="ko-KR" dirty="0"/>
          </a:p>
        </p:txBody>
      </p:sp>
      <p:sp>
        <p:nvSpPr>
          <p:cNvPr id="675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124200" y="509588"/>
            <a:ext cx="3683000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605" y="3227388"/>
            <a:ext cx="794419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136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2" y="6453696"/>
            <a:ext cx="4303297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3" tIns="45716" rIns="91433" bIns="45716" numCol="1" anchor="b" anchorCtr="0" compatLnSpc="1">
            <a:prstTxWarp prst="textNoShape">
              <a:avLst/>
            </a:prstTxWarp>
          </a:bodyPr>
          <a:lstStyle>
            <a:lvl1pPr algn="l" latinLnBrk="1">
              <a:buFontTx/>
              <a:buNone/>
              <a:defRPr b="0">
                <a:latin typeface="맑은 고딕" pitchFamily="50" charset="-127"/>
                <a:cs typeface="Arial" charset="0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5"/>
          </p:nvPr>
        </p:nvSpPr>
        <p:spPr>
          <a:xfrm>
            <a:off x="4749670" y="6454267"/>
            <a:ext cx="432060" cy="3402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5FE46-05F1-4FB6-A79B-C9749F65004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70581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5625799" y="6453696"/>
            <a:ext cx="4303297" cy="3397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9FB9DC4-E3CE-4215-B24A-BF66AFE5D8C4}" type="slidenum">
              <a:rPr lang="ko-KR" altLang="en-US" smtClean="0"/>
              <a:pPr>
                <a:defRPr/>
              </a:pPr>
              <a:t>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957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" y="0"/>
            <a:ext cx="9899905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968236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" y="283"/>
            <a:ext cx="9905182" cy="685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1937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54" b="-21"/>
          <a:stretch/>
        </p:blipFill>
        <p:spPr>
          <a:xfrm>
            <a:off x="1" y="6812281"/>
            <a:ext cx="9906000" cy="457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871" y="227758"/>
            <a:ext cx="189000" cy="165050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0440" y="63580"/>
            <a:ext cx="871321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" y="6574943"/>
            <a:ext cx="9906000" cy="23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DC9D16A2-2C25-43E0-BD2A-5B16EEA385DB}" type="slidenum">
              <a:rPr lang="ko-KR" altLang="en-US" sz="95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돋움" pitchFamily="50" charset="-127"/>
                <a:ea typeface="돋움" pitchFamily="50" charset="-127"/>
              </a:rPr>
              <a:pPr algn="ctr"/>
              <a:t>‹#›</a:t>
            </a:fld>
            <a:endParaRPr lang="ko-KR" altLang="en-US" sz="950" b="1" dirty="0">
              <a:solidFill>
                <a:schemeClr val="tx1">
                  <a:lumMod val="75000"/>
                  <a:lumOff val="25000"/>
                </a:schemeClr>
              </a:solidFill>
              <a:latin typeface="돋움" pitchFamily="50" charset="-127"/>
              <a:ea typeface="돋움" pitchFamily="50" charset="-127"/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 rot="5400000">
            <a:off x="9594376" y="6709754"/>
            <a:ext cx="79200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958AEC8-FA1C-45FF-82F3-682F56E7190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0" y="6443802"/>
            <a:ext cx="1077798" cy="3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1451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35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 userDrawn="1">
            <p:ph idx="1"/>
          </p:nvPr>
        </p:nvSpPr>
        <p:spPr>
          <a:xfrm>
            <a:off x="495300" y="1076325"/>
            <a:ext cx="8915400" cy="52482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 userDrawn="1">
            <p:ph type="dt" sz="half" idx="10"/>
          </p:nvPr>
        </p:nvSpPr>
        <p:spPr>
          <a:xfrm>
            <a:off x="495300" y="6519864"/>
            <a:ext cx="2311400" cy="2444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슬라이드 번호 개체 틀 5"/>
          <p:cNvSpPr>
            <a:spLocks noGrp="1"/>
          </p:cNvSpPr>
          <p:nvPr userDrawn="1">
            <p:ph type="sldNum" sz="quarter" idx="11"/>
          </p:nvPr>
        </p:nvSpPr>
        <p:spPr>
          <a:xfrm>
            <a:off x="4406106" y="6524625"/>
            <a:ext cx="495300" cy="2286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ea typeface="굴림" pitchFamily="50" charset="-127"/>
              </a:defRPr>
            </a:lvl1pPr>
          </a:lstStyle>
          <a:p>
            <a:pPr>
              <a:defRPr/>
            </a:pPr>
            <a:fld id="{F2395F3C-1A5E-407C-8A5C-2F727487DE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C7DD2C-1A57-4F86-A0B4-EA83637C2F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0" y="6443802"/>
            <a:ext cx="1077798" cy="3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17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2504335" cy="6864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8522959" y="0"/>
            <a:ext cx="1398718" cy="2273948"/>
            <a:chOff x="8506225" y="0"/>
            <a:chExt cx="1398494" cy="2274474"/>
          </a:xfrm>
        </p:grpSpPr>
        <p:sp>
          <p:nvSpPr>
            <p:cNvPr id="8" name="자유형 7"/>
            <p:cNvSpPr/>
            <p:nvPr/>
          </p:nvSpPr>
          <p:spPr>
            <a:xfrm>
              <a:off x="8521593" y="1306286"/>
              <a:ext cx="1375442" cy="968188"/>
            </a:xfrm>
            <a:custGeom>
              <a:avLst/>
              <a:gdLst>
                <a:gd name="connsiteX0" fmla="*/ 0 w 1375442"/>
                <a:gd name="connsiteY0" fmla="*/ 729983 h 968188"/>
                <a:gd name="connsiteX1" fmla="*/ 1221762 w 1375442"/>
                <a:gd name="connsiteY1" fmla="*/ 968188 h 968188"/>
                <a:gd name="connsiteX2" fmla="*/ 1367758 w 1375442"/>
                <a:gd name="connsiteY2" fmla="*/ 799139 h 968188"/>
                <a:gd name="connsiteX3" fmla="*/ 1375442 w 1375442"/>
                <a:gd name="connsiteY3" fmla="*/ 0 h 968188"/>
                <a:gd name="connsiteX4" fmla="*/ 0 w 1375442"/>
                <a:gd name="connsiteY4" fmla="*/ 729983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42" h="968188">
                  <a:moveTo>
                    <a:pt x="0" y="729983"/>
                  </a:moveTo>
                  <a:lnTo>
                    <a:pt x="1221762" y="968188"/>
                  </a:lnTo>
                  <a:lnTo>
                    <a:pt x="1367758" y="799139"/>
                  </a:lnTo>
                  <a:cubicBezTo>
                    <a:pt x="1370319" y="532759"/>
                    <a:pt x="1372881" y="266380"/>
                    <a:pt x="1375442" y="0"/>
                  </a:cubicBezTo>
                  <a:lnTo>
                    <a:pt x="0" y="729983"/>
                  </a:lnTo>
                  <a:close/>
                </a:path>
              </a:pathLst>
            </a:custGeom>
            <a:solidFill>
              <a:srgbClr val="F6C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506225" y="0"/>
              <a:ext cx="1398494" cy="2051637"/>
            </a:xfrm>
            <a:custGeom>
              <a:avLst/>
              <a:gdLst>
                <a:gd name="connsiteX0" fmla="*/ 0 w 1398494"/>
                <a:gd name="connsiteY0" fmla="*/ 2051637 h 2051637"/>
                <a:gd name="connsiteX1" fmla="*/ 507146 w 1398494"/>
                <a:gd name="connsiteY1" fmla="*/ 0 h 2051637"/>
                <a:gd name="connsiteX2" fmla="*/ 1398494 w 1398494"/>
                <a:gd name="connsiteY2" fmla="*/ 0 h 2051637"/>
                <a:gd name="connsiteX3" fmla="*/ 1398494 w 1398494"/>
                <a:gd name="connsiteY3" fmla="*/ 1329338 h 2051637"/>
                <a:gd name="connsiteX4" fmla="*/ 0 w 1398494"/>
                <a:gd name="connsiteY4" fmla="*/ 2051637 h 205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494" h="2051637">
                  <a:moveTo>
                    <a:pt x="0" y="2051637"/>
                  </a:moveTo>
                  <a:lnTo>
                    <a:pt x="507146" y="0"/>
                  </a:lnTo>
                  <a:lnTo>
                    <a:pt x="1398494" y="0"/>
                  </a:lnTo>
                  <a:lnTo>
                    <a:pt x="1398494" y="1329338"/>
                  </a:lnTo>
                  <a:lnTo>
                    <a:pt x="0" y="2051637"/>
                  </a:lnTo>
                  <a:close/>
                </a:path>
              </a:pathLst>
            </a:cu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" y="591253"/>
            <a:ext cx="1116112" cy="45708"/>
          </a:xfrm>
          <a:prstGeom prst="rect">
            <a:avLst/>
          </a:prstGeom>
        </p:spPr>
      </p:pic>
      <p:sp>
        <p:nvSpPr>
          <p:cNvPr id="11" name="자유형 10"/>
          <p:cNvSpPr/>
          <p:nvPr userDrawn="1"/>
        </p:nvSpPr>
        <p:spPr>
          <a:xfrm>
            <a:off x="4869960" y="1995978"/>
            <a:ext cx="5045249" cy="4868053"/>
          </a:xfrm>
          <a:custGeom>
            <a:avLst/>
            <a:gdLst>
              <a:gd name="connsiteX0" fmla="*/ 0 w 5044440"/>
              <a:gd name="connsiteY0" fmla="*/ 4869180 h 4869180"/>
              <a:gd name="connsiteX1" fmla="*/ 5044440 w 5044440"/>
              <a:gd name="connsiteY1" fmla="*/ 0 h 4869180"/>
              <a:gd name="connsiteX2" fmla="*/ 5044440 w 5044440"/>
              <a:gd name="connsiteY2" fmla="*/ 129540 h 4869180"/>
              <a:gd name="connsiteX3" fmla="*/ 281940 w 5044440"/>
              <a:gd name="connsiteY3" fmla="*/ 4869180 h 4869180"/>
              <a:gd name="connsiteX4" fmla="*/ 0 w 5044440"/>
              <a:gd name="connsiteY4" fmla="*/ 4869180 h 48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440" h="4869180">
                <a:moveTo>
                  <a:pt x="0" y="4869180"/>
                </a:moveTo>
                <a:lnTo>
                  <a:pt x="5044440" y="0"/>
                </a:lnTo>
                <a:lnTo>
                  <a:pt x="5044440" y="129540"/>
                </a:lnTo>
                <a:lnTo>
                  <a:pt x="281940" y="4869180"/>
                </a:lnTo>
                <a:lnTo>
                  <a:pt x="0" y="4869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5100585" y="1849319"/>
            <a:ext cx="4816514" cy="5014712"/>
            <a:chOff x="5099768" y="1849747"/>
            <a:chExt cx="4815742" cy="501587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768" y="1849747"/>
              <a:ext cx="4812699" cy="5015873"/>
            </a:xfrm>
            <a:prstGeom prst="rect">
              <a:avLst/>
            </a:prstGeom>
          </p:spPr>
        </p:pic>
        <p:sp>
          <p:nvSpPr>
            <p:cNvPr id="15" name="자유형 14"/>
            <p:cNvSpPr/>
            <p:nvPr/>
          </p:nvSpPr>
          <p:spPr>
            <a:xfrm>
              <a:off x="9598041" y="2076450"/>
              <a:ext cx="317469" cy="533400"/>
            </a:xfrm>
            <a:custGeom>
              <a:avLst/>
              <a:gdLst>
                <a:gd name="connsiteX0" fmla="*/ 0 w 323850"/>
                <a:gd name="connsiteY0" fmla="*/ 317500 h 533400"/>
                <a:gd name="connsiteX1" fmla="*/ 323850 w 323850"/>
                <a:gd name="connsiteY1" fmla="*/ 0 h 533400"/>
                <a:gd name="connsiteX2" fmla="*/ 323850 w 323850"/>
                <a:gd name="connsiteY2" fmla="*/ 533400 h 533400"/>
                <a:gd name="connsiteX3" fmla="*/ 0 w 323850"/>
                <a:gd name="connsiteY3" fmla="*/ 3175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533400">
                  <a:moveTo>
                    <a:pt x="0" y="317500"/>
                  </a:moveTo>
                  <a:lnTo>
                    <a:pt x="323850" y="0"/>
                  </a:lnTo>
                  <a:lnTo>
                    <a:pt x="323850" y="5334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284DB9BE-C792-4375-B479-3EE2E7E6BF3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0" y="6443802"/>
            <a:ext cx="1077798" cy="3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9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37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 userDrawn="1"/>
        </p:nvSpPr>
        <p:spPr>
          <a:xfrm>
            <a:off x="0" y="0"/>
            <a:ext cx="2504335" cy="68640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8522959" y="0"/>
            <a:ext cx="1398718" cy="2273948"/>
            <a:chOff x="8506225" y="0"/>
            <a:chExt cx="1398494" cy="2274474"/>
          </a:xfrm>
        </p:grpSpPr>
        <p:sp>
          <p:nvSpPr>
            <p:cNvPr id="8" name="자유형 7"/>
            <p:cNvSpPr/>
            <p:nvPr/>
          </p:nvSpPr>
          <p:spPr>
            <a:xfrm>
              <a:off x="8521593" y="1306286"/>
              <a:ext cx="1375442" cy="968188"/>
            </a:xfrm>
            <a:custGeom>
              <a:avLst/>
              <a:gdLst>
                <a:gd name="connsiteX0" fmla="*/ 0 w 1375442"/>
                <a:gd name="connsiteY0" fmla="*/ 729983 h 968188"/>
                <a:gd name="connsiteX1" fmla="*/ 1221762 w 1375442"/>
                <a:gd name="connsiteY1" fmla="*/ 968188 h 968188"/>
                <a:gd name="connsiteX2" fmla="*/ 1367758 w 1375442"/>
                <a:gd name="connsiteY2" fmla="*/ 799139 h 968188"/>
                <a:gd name="connsiteX3" fmla="*/ 1375442 w 1375442"/>
                <a:gd name="connsiteY3" fmla="*/ 0 h 968188"/>
                <a:gd name="connsiteX4" fmla="*/ 0 w 1375442"/>
                <a:gd name="connsiteY4" fmla="*/ 729983 h 96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5442" h="968188">
                  <a:moveTo>
                    <a:pt x="0" y="729983"/>
                  </a:moveTo>
                  <a:lnTo>
                    <a:pt x="1221762" y="968188"/>
                  </a:lnTo>
                  <a:lnTo>
                    <a:pt x="1367758" y="799139"/>
                  </a:lnTo>
                  <a:cubicBezTo>
                    <a:pt x="1370319" y="532759"/>
                    <a:pt x="1372881" y="266380"/>
                    <a:pt x="1375442" y="0"/>
                  </a:cubicBezTo>
                  <a:lnTo>
                    <a:pt x="0" y="729983"/>
                  </a:lnTo>
                  <a:close/>
                </a:path>
              </a:pathLst>
            </a:custGeom>
            <a:solidFill>
              <a:srgbClr val="F6C6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8506225" y="0"/>
              <a:ext cx="1398494" cy="2051637"/>
            </a:xfrm>
            <a:custGeom>
              <a:avLst/>
              <a:gdLst>
                <a:gd name="connsiteX0" fmla="*/ 0 w 1398494"/>
                <a:gd name="connsiteY0" fmla="*/ 2051637 h 2051637"/>
                <a:gd name="connsiteX1" fmla="*/ 507146 w 1398494"/>
                <a:gd name="connsiteY1" fmla="*/ 0 h 2051637"/>
                <a:gd name="connsiteX2" fmla="*/ 1398494 w 1398494"/>
                <a:gd name="connsiteY2" fmla="*/ 0 h 2051637"/>
                <a:gd name="connsiteX3" fmla="*/ 1398494 w 1398494"/>
                <a:gd name="connsiteY3" fmla="*/ 1329338 h 2051637"/>
                <a:gd name="connsiteX4" fmla="*/ 0 w 1398494"/>
                <a:gd name="connsiteY4" fmla="*/ 2051637 h 205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8494" h="2051637">
                  <a:moveTo>
                    <a:pt x="0" y="2051637"/>
                  </a:moveTo>
                  <a:lnTo>
                    <a:pt x="507146" y="0"/>
                  </a:lnTo>
                  <a:lnTo>
                    <a:pt x="1398494" y="0"/>
                  </a:lnTo>
                  <a:lnTo>
                    <a:pt x="1398494" y="1329338"/>
                  </a:lnTo>
                  <a:lnTo>
                    <a:pt x="0" y="2051637"/>
                  </a:lnTo>
                  <a:close/>
                </a:path>
              </a:pathLst>
            </a:cu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 preferRelativeResize="0"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40" y="591253"/>
            <a:ext cx="1116112" cy="45708"/>
          </a:xfrm>
          <a:prstGeom prst="rect">
            <a:avLst/>
          </a:prstGeom>
        </p:spPr>
      </p:pic>
      <p:sp>
        <p:nvSpPr>
          <p:cNvPr id="11" name="자유형 10"/>
          <p:cNvSpPr/>
          <p:nvPr userDrawn="1"/>
        </p:nvSpPr>
        <p:spPr>
          <a:xfrm>
            <a:off x="4869960" y="1995978"/>
            <a:ext cx="5045249" cy="4868053"/>
          </a:xfrm>
          <a:custGeom>
            <a:avLst/>
            <a:gdLst>
              <a:gd name="connsiteX0" fmla="*/ 0 w 5044440"/>
              <a:gd name="connsiteY0" fmla="*/ 4869180 h 4869180"/>
              <a:gd name="connsiteX1" fmla="*/ 5044440 w 5044440"/>
              <a:gd name="connsiteY1" fmla="*/ 0 h 4869180"/>
              <a:gd name="connsiteX2" fmla="*/ 5044440 w 5044440"/>
              <a:gd name="connsiteY2" fmla="*/ 129540 h 4869180"/>
              <a:gd name="connsiteX3" fmla="*/ 281940 w 5044440"/>
              <a:gd name="connsiteY3" fmla="*/ 4869180 h 4869180"/>
              <a:gd name="connsiteX4" fmla="*/ 0 w 5044440"/>
              <a:gd name="connsiteY4" fmla="*/ 4869180 h 48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44440" h="4869180">
                <a:moveTo>
                  <a:pt x="0" y="4869180"/>
                </a:moveTo>
                <a:lnTo>
                  <a:pt x="5044440" y="0"/>
                </a:lnTo>
                <a:lnTo>
                  <a:pt x="5044440" y="129540"/>
                </a:lnTo>
                <a:lnTo>
                  <a:pt x="281940" y="4869180"/>
                </a:lnTo>
                <a:lnTo>
                  <a:pt x="0" y="486918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 userDrawn="1"/>
        </p:nvGrpSpPr>
        <p:grpSpPr>
          <a:xfrm>
            <a:off x="5100585" y="1849319"/>
            <a:ext cx="4816514" cy="5014712"/>
            <a:chOff x="5099768" y="1849747"/>
            <a:chExt cx="4815742" cy="5015873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9768" y="1849747"/>
              <a:ext cx="4812699" cy="5015873"/>
            </a:xfrm>
            <a:prstGeom prst="rect">
              <a:avLst/>
            </a:prstGeom>
          </p:spPr>
        </p:pic>
        <p:sp>
          <p:nvSpPr>
            <p:cNvPr id="15" name="자유형 14"/>
            <p:cNvSpPr/>
            <p:nvPr/>
          </p:nvSpPr>
          <p:spPr>
            <a:xfrm>
              <a:off x="9598041" y="2076450"/>
              <a:ext cx="317469" cy="533400"/>
            </a:xfrm>
            <a:custGeom>
              <a:avLst/>
              <a:gdLst>
                <a:gd name="connsiteX0" fmla="*/ 0 w 323850"/>
                <a:gd name="connsiteY0" fmla="*/ 317500 h 533400"/>
                <a:gd name="connsiteX1" fmla="*/ 323850 w 323850"/>
                <a:gd name="connsiteY1" fmla="*/ 0 h 533400"/>
                <a:gd name="connsiteX2" fmla="*/ 323850 w 323850"/>
                <a:gd name="connsiteY2" fmla="*/ 533400 h 533400"/>
                <a:gd name="connsiteX3" fmla="*/ 0 w 323850"/>
                <a:gd name="connsiteY3" fmla="*/ 3175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3850" h="533400">
                  <a:moveTo>
                    <a:pt x="0" y="317500"/>
                  </a:moveTo>
                  <a:lnTo>
                    <a:pt x="323850" y="0"/>
                  </a:lnTo>
                  <a:lnTo>
                    <a:pt x="323850" y="533400"/>
                  </a:lnTo>
                  <a:lnTo>
                    <a:pt x="0" y="317500"/>
                  </a:lnTo>
                  <a:close/>
                </a:path>
              </a:pathLst>
            </a:custGeom>
            <a:solidFill>
              <a:srgbClr val="FFDD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Picture 2" descr="E:\TEMP\emfrontier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2775" y="6576064"/>
            <a:ext cx="894895" cy="16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746E7C-76ED-4A54-9B85-3DD233BA8BB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30" y="6443802"/>
            <a:ext cx="1077798" cy="34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65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자유형 15"/>
          <p:cNvSpPr/>
          <p:nvPr userDrawn="1"/>
        </p:nvSpPr>
        <p:spPr>
          <a:xfrm>
            <a:off x="473242" y="5165558"/>
            <a:ext cx="2759242" cy="1700463"/>
          </a:xfrm>
          <a:custGeom>
            <a:avLst/>
            <a:gdLst>
              <a:gd name="connsiteX0" fmla="*/ 0 w 2759242"/>
              <a:gd name="connsiteY0" fmla="*/ 1700463 h 1700463"/>
              <a:gd name="connsiteX1" fmla="*/ 2719137 w 2759242"/>
              <a:gd name="connsiteY1" fmla="*/ 0 h 1700463"/>
              <a:gd name="connsiteX2" fmla="*/ 2759242 w 2759242"/>
              <a:gd name="connsiteY2" fmla="*/ 1700463 h 1700463"/>
              <a:gd name="connsiteX3" fmla="*/ 0 w 2759242"/>
              <a:gd name="connsiteY3" fmla="*/ 1700463 h 1700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9242" h="1700463">
                <a:moveTo>
                  <a:pt x="0" y="1700463"/>
                </a:moveTo>
                <a:lnTo>
                  <a:pt x="2719137" y="0"/>
                </a:lnTo>
                <a:lnTo>
                  <a:pt x="2759242" y="1700463"/>
                </a:lnTo>
                <a:lnTo>
                  <a:pt x="0" y="1700463"/>
                </a:lnTo>
                <a:close/>
              </a:path>
            </a:pathLst>
          </a:custGeom>
          <a:solidFill>
            <a:srgbClr val="F6C6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 userDrawn="1"/>
        </p:nvSpPr>
        <p:spPr>
          <a:xfrm>
            <a:off x="-337" y="3255873"/>
            <a:ext cx="3176337" cy="3617495"/>
          </a:xfrm>
          <a:custGeom>
            <a:avLst/>
            <a:gdLst>
              <a:gd name="connsiteX0" fmla="*/ 3176337 w 3176337"/>
              <a:gd name="connsiteY0" fmla="*/ 1925053 h 3617495"/>
              <a:gd name="connsiteX1" fmla="*/ 0 w 3176337"/>
              <a:gd name="connsiteY1" fmla="*/ 0 h 3617495"/>
              <a:gd name="connsiteX2" fmla="*/ 0 w 3176337"/>
              <a:gd name="connsiteY2" fmla="*/ 3617495 h 3617495"/>
              <a:gd name="connsiteX3" fmla="*/ 481263 w 3176337"/>
              <a:gd name="connsiteY3" fmla="*/ 3617495 h 3617495"/>
              <a:gd name="connsiteX4" fmla="*/ 3176337 w 3176337"/>
              <a:gd name="connsiteY4" fmla="*/ 1925053 h 3617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6337" h="3617495">
                <a:moveTo>
                  <a:pt x="3176337" y="1925053"/>
                </a:moveTo>
                <a:lnTo>
                  <a:pt x="0" y="0"/>
                </a:lnTo>
                <a:lnTo>
                  <a:pt x="0" y="3617495"/>
                </a:lnTo>
                <a:lnTo>
                  <a:pt x="481263" y="3617495"/>
                </a:lnTo>
                <a:lnTo>
                  <a:pt x="3176337" y="1925053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 userDrawn="1"/>
        </p:nvSpPr>
        <p:spPr>
          <a:xfrm>
            <a:off x="3168316" y="1106231"/>
            <a:ext cx="6737684" cy="5753357"/>
          </a:xfrm>
          <a:custGeom>
            <a:avLst/>
            <a:gdLst>
              <a:gd name="connsiteX0" fmla="*/ 0 w 6737684"/>
              <a:gd name="connsiteY0" fmla="*/ 4074695 h 5775158"/>
              <a:gd name="connsiteX1" fmla="*/ 6737684 w 6737684"/>
              <a:gd name="connsiteY1" fmla="*/ 0 h 5775158"/>
              <a:gd name="connsiteX2" fmla="*/ 6737684 w 6737684"/>
              <a:gd name="connsiteY2" fmla="*/ 5775158 h 5775158"/>
              <a:gd name="connsiteX3" fmla="*/ 2815389 w 6737684"/>
              <a:gd name="connsiteY3" fmla="*/ 5775158 h 5775158"/>
              <a:gd name="connsiteX4" fmla="*/ 0 w 6737684"/>
              <a:gd name="connsiteY4" fmla="*/ 4074695 h 577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7684" h="5775158">
                <a:moveTo>
                  <a:pt x="0" y="4074695"/>
                </a:moveTo>
                <a:lnTo>
                  <a:pt x="6737684" y="0"/>
                </a:lnTo>
                <a:lnTo>
                  <a:pt x="6737684" y="5775158"/>
                </a:lnTo>
                <a:lnTo>
                  <a:pt x="2815389" y="5775158"/>
                </a:lnTo>
                <a:lnTo>
                  <a:pt x="0" y="4074695"/>
                </a:lnTo>
                <a:close/>
              </a:path>
            </a:pathLst>
          </a:cu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87" b="18717"/>
          <a:stretch/>
        </p:blipFill>
        <p:spPr>
          <a:xfrm>
            <a:off x="4113510" y="2795908"/>
            <a:ext cx="5790903" cy="4063680"/>
          </a:xfrm>
          <a:prstGeom prst="rect">
            <a:avLst/>
          </a:prstGeom>
        </p:spPr>
      </p:pic>
      <p:sp>
        <p:nvSpPr>
          <p:cNvPr id="22" name="자유형 21"/>
          <p:cNvSpPr/>
          <p:nvPr userDrawn="1"/>
        </p:nvSpPr>
        <p:spPr>
          <a:xfrm>
            <a:off x="3168316" y="5165558"/>
            <a:ext cx="2815389" cy="1694030"/>
          </a:xfrm>
          <a:custGeom>
            <a:avLst/>
            <a:gdLst>
              <a:gd name="connsiteX0" fmla="*/ 0 w 2815389"/>
              <a:gd name="connsiteY0" fmla="*/ 0 h 1708484"/>
              <a:gd name="connsiteX1" fmla="*/ 2815389 w 2815389"/>
              <a:gd name="connsiteY1" fmla="*/ 1708484 h 1708484"/>
              <a:gd name="connsiteX2" fmla="*/ 88231 w 2815389"/>
              <a:gd name="connsiteY2" fmla="*/ 1708484 h 1708484"/>
              <a:gd name="connsiteX3" fmla="*/ 80210 w 2815389"/>
              <a:gd name="connsiteY3" fmla="*/ 1700463 h 1708484"/>
              <a:gd name="connsiteX4" fmla="*/ 56147 w 2815389"/>
              <a:gd name="connsiteY4" fmla="*/ 1700463 h 170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5389" h="1708484">
                <a:moveTo>
                  <a:pt x="0" y="0"/>
                </a:moveTo>
                <a:lnTo>
                  <a:pt x="2815389" y="1708484"/>
                </a:lnTo>
                <a:lnTo>
                  <a:pt x="88231" y="1708484"/>
                </a:lnTo>
                <a:lnTo>
                  <a:pt x="80210" y="1700463"/>
                </a:lnTo>
                <a:lnTo>
                  <a:pt x="56147" y="1700463"/>
                </a:lnTo>
              </a:path>
            </a:pathLst>
          </a:custGeom>
          <a:solidFill>
            <a:srgbClr val="FFDD7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 userDrawn="1"/>
        </p:nvSpPr>
        <p:spPr>
          <a:xfrm>
            <a:off x="3841750" y="3206750"/>
            <a:ext cx="1682750" cy="1339850"/>
          </a:xfrm>
          <a:custGeom>
            <a:avLst/>
            <a:gdLst>
              <a:gd name="connsiteX0" fmla="*/ 342900 w 1682750"/>
              <a:gd name="connsiteY0" fmla="*/ 1339850 h 1339850"/>
              <a:gd name="connsiteX1" fmla="*/ 1682750 w 1682750"/>
              <a:gd name="connsiteY1" fmla="*/ 533400 h 1339850"/>
              <a:gd name="connsiteX2" fmla="*/ 1473200 w 1682750"/>
              <a:gd name="connsiteY2" fmla="*/ 0 h 1339850"/>
              <a:gd name="connsiteX3" fmla="*/ 0 w 1682750"/>
              <a:gd name="connsiteY3" fmla="*/ 209550 h 1339850"/>
              <a:gd name="connsiteX4" fmla="*/ 266700 w 1682750"/>
              <a:gd name="connsiteY4" fmla="*/ 1320800 h 133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750" h="1339850">
                <a:moveTo>
                  <a:pt x="342900" y="1339850"/>
                </a:moveTo>
                <a:lnTo>
                  <a:pt x="1682750" y="533400"/>
                </a:lnTo>
                <a:lnTo>
                  <a:pt x="1473200" y="0"/>
                </a:lnTo>
                <a:lnTo>
                  <a:pt x="0" y="209550"/>
                </a:lnTo>
                <a:lnTo>
                  <a:pt x="266700" y="1320800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 userDrawn="1"/>
        </p:nvSpPr>
        <p:spPr>
          <a:xfrm>
            <a:off x="363907" y="621482"/>
            <a:ext cx="2265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altLang="ko-K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</a:rPr>
              <a:t>CONTENTS</a:t>
            </a:r>
            <a:endParaRPr lang="ko-KR" altLang="en-US" sz="1800" b="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0" name="그림 29"/>
          <p:cNvPicPr preferRelativeResize="0">
            <a:picLocks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62" y="591390"/>
            <a:ext cx="1115933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9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68"/>
          <a:stretch/>
        </p:blipFill>
        <p:spPr>
          <a:xfrm>
            <a:off x="1" y="1343"/>
            <a:ext cx="9906000" cy="495783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2692" y="63580"/>
            <a:ext cx="943095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2230" y="765924"/>
            <a:ext cx="9072562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endParaRPr lang="ko-KR" altLang="ko-KR" sz="1600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28"/>
          <a:stretch/>
        </p:blipFill>
        <p:spPr>
          <a:xfrm>
            <a:off x="1" y="6783185"/>
            <a:ext cx="9906000" cy="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2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5" r:id="rId2"/>
    <p:sldLayoutId id="2147483682" r:id="rId3"/>
    <p:sldLayoutId id="2147483703" r:id="rId4"/>
    <p:sldLayoutId id="2147483704" r:id="rId5"/>
    <p:sldLayoutId id="2147483705" r:id="rId6"/>
  </p:sldLayoutIdLst>
  <p:transition>
    <p:fade/>
  </p:transition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18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굴림" pitchFamily="50" charset="-127"/>
          <a:ea typeface="굴림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FF9900"/>
        </a:buClr>
        <a:buChar char="•"/>
        <a:defRPr kumimoji="1" sz="1400" b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40D59-ED02-436D-9611-D88910B56973}" type="datetimeFigureOut">
              <a:rPr lang="ko-KR" altLang="en-US" smtClean="0"/>
              <a:pPr/>
              <a:t>2021-09-10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DE9AB-B597-4982-9F3B-F2599B59BED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92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700" r:id="rId2"/>
    <p:sldLayoutId id="214748369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21" Type="http://schemas.openxmlformats.org/officeDocument/2006/relationships/image" Target="../media/image12.png"/><Relationship Id="rId7" Type="http://schemas.openxmlformats.org/officeDocument/2006/relationships/image" Target="NULL"/><Relationship Id="rId2" Type="http://schemas.openxmlformats.org/officeDocument/2006/relationships/image" Target="../media/image10.png"/><Relationship Id="rId20" Type="http://schemas.openxmlformats.org/officeDocument/2006/relationships/image" Target="NULL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15.png"/><Relationship Id="rId23" Type="http://schemas.openxmlformats.org/officeDocument/2006/relationships/image" Target="../media/image14.png"/><Relationship Id="rId2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253018" y="1916790"/>
            <a:ext cx="7632360" cy="1620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1pPr>
            <a:lvl2pPr marL="742950" indent="-285750" eaLnBrk="0" hangingPunct="0"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2pPr>
            <a:lvl3pPr marL="1143000" indent="-228600" eaLnBrk="0" hangingPunct="0"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3pPr>
            <a:lvl4pPr marL="1600200" indent="-228600" eaLnBrk="0" hangingPunct="0"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4pPr>
            <a:lvl5pPr marL="2057400" indent="-228600" eaLnBrk="0" hangingPunct="0"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u="sng">
                <a:solidFill>
                  <a:schemeClr val="tx1"/>
                </a:solidFill>
                <a:latin typeface="Arial" pitchFamily="34" charset="0"/>
                <a:ea typeface="-윤고딕130"/>
                <a:cs typeface="-윤고딕130"/>
              </a:defRPr>
            </a:lvl9pPr>
          </a:lstStyle>
          <a:p>
            <a:pPr algn="l" eaLnBrk="1" latinLnBrk="1" hangingPunct="1">
              <a:lnSpc>
                <a:spcPct val="130000"/>
              </a:lnSpc>
            </a:pPr>
            <a:r>
              <a:rPr kumimoji="1" lang="ko-KR" altLang="en-US" sz="4000" u="none" dirty="0" smtClean="0">
                <a:solidFill>
                  <a:schemeClr val="accent6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Times New Roman" pitchFamily="18" charset="0"/>
              </a:rPr>
              <a:t>개발</a:t>
            </a:r>
            <a:r>
              <a:rPr kumimoji="1" lang="ko-KR" altLang="en-US" sz="4000" u="none" dirty="0" smtClean="0">
                <a:solidFill>
                  <a:srgbClr val="00B050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Times New Roman" pitchFamily="18" charset="0"/>
              </a:rPr>
              <a:t>도</a:t>
            </a:r>
            <a:r>
              <a:rPr kumimoji="1" lang="ko-KR" altLang="en-US" sz="4000" u="none" dirty="0" smtClean="0">
                <a:solidFill>
                  <a:schemeClr val="accent6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  <a:cs typeface="Times New Roman" pitchFamily="18" charset="0"/>
              </a:rPr>
              <a:t> 잘하는 개발자가 되고 싶은 송민지입니다</a:t>
            </a:r>
            <a:endParaRPr kumimoji="1" lang="en-US" altLang="ko-KR" sz="4000" u="none" dirty="0">
              <a:solidFill>
                <a:schemeClr val="accent6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  <a:cs typeface="Times New Roman" pitchFamily="18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3018" y="6139943"/>
            <a:ext cx="2906486" cy="634209"/>
            <a:chOff x="253018" y="6139943"/>
            <a:chExt cx="2906486" cy="634209"/>
          </a:xfrm>
        </p:grpSpPr>
        <p:sp>
          <p:nvSpPr>
            <p:cNvPr id="17" name="Rectangle 8"/>
            <p:cNvSpPr>
              <a:spLocks noChangeArrowheads="1"/>
            </p:cNvSpPr>
            <p:nvPr/>
          </p:nvSpPr>
          <p:spPr bwMode="auto">
            <a:xfrm>
              <a:off x="253018" y="6594764"/>
              <a:ext cx="2906486" cy="179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/>
            <a:lstStyle>
              <a:lvl1pPr eaLnBrk="0" hangingPunct="0"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2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l" eaLnBrk="1" hangingPunct="1"/>
              <a:r>
                <a:rPr lang="en-US" altLang="ko-KR" sz="800" b="0" dirty="0">
                  <a:solidFill>
                    <a:schemeClr val="bg1">
                      <a:lumMod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© 2016 JOINS All Rights Reserved.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590D45B-8EED-4D88-953D-9AF6CE41E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66" y="6139943"/>
              <a:ext cx="1437848" cy="45749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7041290" y="5570061"/>
            <a:ext cx="26643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CONTACT</a:t>
            </a:r>
          </a:p>
          <a:p>
            <a:pPr algn="l"/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TEL: 010-4188-0395</a:t>
            </a:r>
          </a:p>
          <a:p>
            <a:pPr algn="l"/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EMAIL: smj9030@gmail.com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267906" y="3601407"/>
            <a:ext cx="1871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en-US" sz="2000" dirty="0" smtClean="0">
                <a:solidFill>
                  <a:schemeClr val="accent6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PORTFOLIO</a:t>
            </a:r>
            <a:endParaRPr kumimoji="1" lang="en-US" altLang="en-US" sz="2000" dirty="0">
              <a:solidFill>
                <a:schemeClr val="accent6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67906" y="4065369"/>
            <a:ext cx="1540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kumimoji="1" lang="en-US" altLang="ko-KR" sz="1800" dirty="0">
                <a:solidFill>
                  <a:schemeClr val="accent6">
                    <a:lumMod val="50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2021.09.10</a:t>
            </a:r>
            <a:endParaRPr kumimoji="1" lang="en-US" altLang="en-US" sz="1800" dirty="0">
              <a:solidFill>
                <a:schemeClr val="accent6">
                  <a:lumMod val="50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10" name="Google Shape;350;p9"/>
          <p:cNvSpPr/>
          <p:nvPr/>
        </p:nvSpPr>
        <p:spPr>
          <a:xfrm>
            <a:off x="1524624" y="1911629"/>
            <a:ext cx="144020" cy="140633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101600" dist="50800" dir="4140000" sx="44000" sy="44000" algn="ctr" rotWithShape="0">
              <a:srgbClr val="000000">
                <a:alpha val="67000"/>
              </a:srgbClr>
            </a:outerShdw>
            <a:reflection endPos="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lgun Gothic"/>
              <a:buNone/>
            </a:pPr>
            <a:endParaRPr sz="1800" b="0" i="0" u="none" strike="noStrike" cap="none">
              <a:solidFill>
                <a:srgbClr val="00B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95508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34516" r="1295"/>
          <a:stretch/>
        </p:blipFill>
        <p:spPr>
          <a:xfrm>
            <a:off x="273925" y="1268413"/>
            <a:ext cx="9359025" cy="360078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17023" y="4957857"/>
            <a:ext cx="41937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↑</a:t>
            </a:r>
            <a:r>
              <a:rPr lang="en-US" altLang="ko-KR" dirty="0" err="1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erdcloud</a:t>
            </a:r>
            <a:r>
              <a:rPr lang="ko-KR" altLang="en-US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작성한 테이블</a:t>
            </a:r>
            <a:endParaRPr lang="en-US" altLang="ko-KR" dirty="0" smtClean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endParaRPr lang="en-US" altLang="ko-KR" dirty="0" smtClean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lang="ko-KR" altLang="en-US" u="sng" dirty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</a:t>
            </a:r>
            <a:r>
              <a:rPr lang="ko-KR" altLang="en-US" u="sng" dirty="0" smtClean="0">
                <a:solidFill>
                  <a:schemeClr val="accent2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www.erdcloud.com/d/XkqjvpLqGQNNTJmBc</a:t>
            </a:r>
            <a:endParaRPr lang="ko-KR" altLang="en-US" u="sng" dirty="0">
              <a:solidFill>
                <a:schemeClr val="accent2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151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크린마켓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3050" y="532131"/>
            <a:ext cx="359832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 구조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38022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151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크린마켓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" name="Picture 6" descr="https://lh6.googleusercontent.com/fwEklR9o6fPYpwiTigpXI7lhwGH23NzztP9eUnpfOttVdRQhsqwHmvfr3vpdSh5_B73StSJhgS4_ZHDdWe4e4vuDvxp6RYBW4T4qad_3zNz6oQ9OpQ72w4D-w-RgOqjBsQCBsTI=s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8109" r="5057"/>
          <a:stretch/>
        </p:blipFill>
        <p:spPr bwMode="auto">
          <a:xfrm>
            <a:off x="273050" y="3945033"/>
            <a:ext cx="5400050" cy="2352405"/>
          </a:xfrm>
          <a:prstGeom prst="rect">
            <a:avLst/>
          </a:prstGeom>
          <a:noFill/>
          <a:ln>
            <a:noFill/>
          </a:ln>
          <a:effectLst>
            <a:outerShdw blurRad="152400" dist="381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739227" y="1288171"/>
            <a:ext cx="360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← 회원가입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구현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다음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주소 </a:t>
            </a:r>
            <a:r>
              <a:rPr lang="en-US" altLang="ko-KR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API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활용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5" name="Picture 4" descr="https://lh4.googleusercontent.com/VJHWl5RPLHbZvtKduc3h7kjThdGuyXOVUbXhkkJK30AmJWmAVasUAEY4-3JIp_6Z70Fkk_LKOwVbFUKSuQKQOpMYdDPi0bWMlQeB5_Lnj8NF7_aX7C3HRNKAyZj6u0rMRyJB2ms=s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6"/>
          <a:stretch/>
        </p:blipFill>
        <p:spPr bwMode="auto">
          <a:xfrm>
            <a:off x="275615" y="1293667"/>
            <a:ext cx="5397485" cy="2672795"/>
          </a:xfrm>
          <a:prstGeom prst="rect">
            <a:avLst/>
          </a:prstGeom>
          <a:noFill/>
          <a:ln>
            <a:noFill/>
          </a:ln>
          <a:effectLst>
            <a:outerShdw blurRad="152400" dist="381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39226" y="1988800"/>
            <a:ext cx="3600500" cy="4308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r>
              <a:rPr lang="en-US" altLang="ko-KR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기능 구현</a:t>
            </a:r>
            <a:endParaRPr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 </a:t>
            </a:r>
            <a:r>
              <a:rPr lang="ko-KR" altLang="en-US" sz="140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보안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모듈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비밀번호 암호화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endParaRPr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비동기 </a:t>
            </a:r>
            <a:r>
              <a:rPr lang="ko-KR" altLang="en-US" sz="140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통신 </a:t>
            </a:r>
            <a:r>
              <a:rPr lang="en-US" altLang="ko-KR" sz="140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Ajax </a:t>
            </a: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CSS</a:t>
            </a:r>
            <a:r>
              <a:rPr lang="en-US" altLang="ko-KR" sz="1400" b="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HTML </a:t>
            </a:r>
            <a:r>
              <a:rPr lang="ko-KR" altLang="en-US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altLang="ko-KR" sz="1400" b="0" dirty="0" smtClean="0">
              <a:solidFill>
                <a:srgbClr val="00B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반응형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</a:t>
            </a: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400" b="0" dirty="0" err="1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드롭박스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등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게시글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조회수 상승 처리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new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마크 생성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400" b="0" dirty="0" err="1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프레임워크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오라클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데이터베이스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</a:t>
            </a: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Þ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관련 </a:t>
            </a: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쿼리문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작성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91" y="543614"/>
            <a:ext cx="46799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858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208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</a:t>
            </a:r>
            <a:r>
              <a:rPr kumimoji="1" lang="ko-KR" altLang="en-US" sz="20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외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4953000" y="908050"/>
            <a:ext cx="4679950" cy="3279681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8"/>
          <a:stretch/>
        </p:blipFill>
        <p:spPr>
          <a:xfrm>
            <a:off x="917621" y="908050"/>
            <a:ext cx="3096430" cy="5151057"/>
          </a:xfrm>
          <a:prstGeom prst="rect">
            <a:avLst/>
          </a:prstGeom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5" name="그룹 4"/>
          <p:cNvGrpSpPr/>
          <p:nvPr/>
        </p:nvGrpSpPr>
        <p:grpSpPr>
          <a:xfrm>
            <a:off x="4944060" y="909499"/>
            <a:ext cx="1558132" cy="371551"/>
            <a:chOff x="539935" y="1866341"/>
            <a:chExt cx="1319278" cy="371551"/>
          </a:xfrm>
        </p:grpSpPr>
        <p:sp>
          <p:nvSpPr>
            <p:cNvPr id="6" name="Google Shape;610;p18"/>
            <p:cNvSpPr txBox="1"/>
            <p:nvPr/>
          </p:nvSpPr>
          <p:spPr>
            <a:xfrm>
              <a:off x="541198" y="1866341"/>
              <a:ext cx="1225730" cy="371551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9935" y="1914055"/>
              <a:ext cx="1319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kumimoji="1" lang="ko-KR" altLang="en-US" sz="14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개인 블로그 운영</a:t>
              </a:r>
              <a:endPara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944060" y="1511211"/>
            <a:ext cx="468889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기간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2019.02 ~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진행 중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모든 경험과 생각을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기록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하고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정리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하는 공간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공부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 내용들을 정리할 목적으로 운영 중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IT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관련 내용뿐만 아니라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‘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라는 사람이  누구인지에  대한 것들로 채우고자 노력 중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블로그 주소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en-US" altLang="en-US" sz="1400" u="sng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</a:t>
            </a:r>
            <a:r>
              <a:rPr kumimoji="1" lang="en-US" altLang="en-US" sz="1400" u="sng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blog.naver.com/smj9030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68872"/>
              </p:ext>
            </p:extLst>
          </p:nvPr>
        </p:nvGraphicFramePr>
        <p:xfrm>
          <a:off x="4953000" y="4433952"/>
          <a:ext cx="4679949" cy="16555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100">
                  <a:extLst>
                    <a:ext uri="{9D8B030D-6E8A-4147-A177-3AD203B41FA5}">
                      <a16:colId xmlns:a16="http://schemas.microsoft.com/office/drawing/2014/main" val="3636683676"/>
                    </a:ext>
                  </a:extLst>
                </a:gridCol>
                <a:gridCol w="2880400">
                  <a:extLst>
                    <a:ext uri="{9D8B030D-6E8A-4147-A177-3AD203B41FA5}">
                      <a16:colId xmlns:a16="http://schemas.microsoft.com/office/drawing/2014/main" val="1582102398"/>
                    </a:ext>
                  </a:extLst>
                </a:gridCol>
                <a:gridCol w="1079449">
                  <a:extLst>
                    <a:ext uri="{9D8B030D-6E8A-4147-A177-3AD203B41FA5}">
                      <a16:colId xmlns:a16="http://schemas.microsoft.com/office/drawing/2014/main" val="1972505960"/>
                    </a:ext>
                  </a:extLst>
                </a:gridCol>
              </a:tblGrid>
              <a:tr h="33111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순위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주제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조회수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942124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IT</a:t>
                      </a:r>
                      <a:r>
                        <a:rPr lang="ko-KR" altLang="en-US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컴퓨터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679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968671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맛집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33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325083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3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세계여행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66736"/>
                  </a:ext>
                </a:extLst>
              </a:tr>
              <a:tr h="33111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4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요리</a:t>
                      </a:r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•</a:t>
                      </a:r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레시피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14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29947"/>
                  </a:ext>
                </a:extLst>
              </a:tr>
            </a:tbl>
          </a:graphicData>
        </a:graphic>
      </p:graphicFrame>
      <p:sp>
        <p:nvSpPr>
          <p:cNvPr id="10" name="직사각형 9"/>
          <p:cNvSpPr/>
          <p:nvPr/>
        </p:nvSpPr>
        <p:spPr>
          <a:xfrm>
            <a:off x="8314960" y="6089507"/>
            <a:ext cx="13179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↑ </a:t>
            </a:r>
            <a:r>
              <a:rPr lang="en-US" altLang="ko-KR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</a:t>
            </a:r>
            <a:r>
              <a:rPr lang="ko-KR" altLang="en-US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년 </a:t>
            </a:r>
            <a:r>
              <a:rPr lang="en-US" altLang="ko-KR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8</a:t>
            </a:r>
            <a:r>
              <a:rPr lang="ko-KR" altLang="en-US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월 기준</a:t>
            </a:r>
            <a:endParaRPr lang="ko-KR" altLang="en-US" sz="1000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008730" y="6089506"/>
            <a:ext cx="1002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sz="1000" dirty="0" smtClean="0">
                <a:solidFill>
                  <a:schemeClr val="accent6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↑ 개인 블로그</a:t>
            </a:r>
            <a:endParaRPr lang="ko-KR" altLang="en-US" sz="1000" dirty="0">
              <a:solidFill>
                <a:schemeClr val="accent6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4513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1550418" y="5141228"/>
            <a:ext cx="6858953" cy="1167497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2088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</a:t>
            </a:r>
            <a:r>
              <a:rPr kumimoji="1" lang="ko-KR" altLang="en-US" sz="20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외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프로젝트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550419" y="5138761"/>
            <a:ext cx="1259947" cy="371551"/>
            <a:chOff x="566194" y="1858412"/>
            <a:chExt cx="1366838" cy="371551"/>
          </a:xfrm>
        </p:grpSpPr>
        <p:sp>
          <p:nvSpPr>
            <p:cNvPr id="5" name="Google Shape;610;p18"/>
            <p:cNvSpPr txBox="1"/>
            <p:nvPr/>
          </p:nvSpPr>
          <p:spPr>
            <a:xfrm>
              <a:off x="566194" y="1858412"/>
              <a:ext cx="1347673" cy="371551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13754" y="1890298"/>
              <a:ext cx="1319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kumimoji="1" lang="en-US" altLang="ko-KR" sz="1400" dirty="0" err="1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Github</a:t>
              </a:r>
              <a:r>
                <a:rPr kumimoji="1" lang="ko-KR" altLang="en-US" sz="14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운영</a:t>
              </a:r>
              <a:endPara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2792700" y="5155731"/>
            <a:ext cx="556277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기간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2020.12 ~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진행 중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작성한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코드들을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기록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하고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정리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하는 공간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주소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en-US" altLang="en-US" sz="1400" u="sng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</a:t>
            </a:r>
            <a:r>
              <a:rPr kumimoji="1" lang="en-US" altLang="en-US" sz="1400" u="sng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://github.com/mim-mim-ji</a:t>
            </a:r>
            <a:endParaRPr lang="ko-KR" altLang="en-US" sz="14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419" y="692150"/>
            <a:ext cx="6858953" cy="4332230"/>
          </a:xfrm>
          <a:prstGeom prst="rect">
            <a:avLst/>
          </a:prstGeom>
          <a:effectLst>
            <a:outerShdw blurRad="152400" dist="38100" dir="2700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887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330;p8" descr="스크린샷이(가) 표시된 사진&#10;&#10;자동 생성된 설명"/>
          <p:cNvPicPr preferRelativeResize="0"/>
          <p:nvPr/>
        </p:nvPicPr>
        <p:blipFill rotWithShape="1">
          <a:blip r:embed="rId2">
            <a:alphaModFix/>
          </a:blip>
          <a:srcRect t="30318" b="52964"/>
          <a:stretch/>
        </p:blipFill>
        <p:spPr>
          <a:xfrm>
            <a:off x="0" y="4293120"/>
            <a:ext cx="9906000" cy="1288895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3168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어떤 개발자가 되고 싶나요</a:t>
            </a:r>
            <a:r>
              <a:rPr kumimoji="1" lang="en-US" altLang="ko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?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1489714" y="2798211"/>
            <a:ext cx="20298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원활한 </a:t>
            </a:r>
            <a:r>
              <a:rPr kumimoji="1" lang="ko-KR" altLang="en-US" sz="16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의사소통</a:t>
            </a:r>
            <a:r>
              <a:rPr kumimoji="1"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으로 협업할 수 있는 </a:t>
            </a:r>
            <a:endParaRPr kumimoji="1"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kumimoji="1" lang="ko-KR" altLang="en-US" sz="20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개발자</a:t>
            </a:r>
            <a:endParaRPr kumimoji="1" lang="ko-Kore-KR" altLang="en-US" sz="20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6400004" y="2798210"/>
            <a:ext cx="2160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새로운 것</a:t>
            </a:r>
            <a:r>
              <a:rPr kumimoji="1"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배우는데 주저하지 않는 </a:t>
            </a:r>
            <a:endParaRPr kumimoji="1"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kumimoji="1" lang="ko-KR" altLang="en-US" sz="20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개발자</a:t>
            </a:r>
            <a:endParaRPr kumimoji="1" lang="ko-Kore-KR" altLang="en-US" sz="20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9" name="Google Shape;331;p8" descr="Vector Location Pin Png, Transparent Png - kind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5242" y="3690763"/>
            <a:ext cx="738835" cy="892553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50" name="Google Shape;331;p8" descr="Vector Location Pin Png, Transparent Png - kind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0737" y="3690762"/>
            <a:ext cx="738835" cy="892553"/>
          </a:xfrm>
          <a:prstGeom prst="rect">
            <a:avLst/>
          </a:prstGeom>
          <a:noFill/>
          <a:ln>
            <a:noFill/>
          </a:ln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51" name="그룹 50"/>
          <p:cNvGrpSpPr/>
          <p:nvPr/>
        </p:nvGrpSpPr>
        <p:grpSpPr>
          <a:xfrm>
            <a:off x="2676214" y="1383514"/>
            <a:ext cx="4824670" cy="546244"/>
            <a:chOff x="2655484" y="1406412"/>
            <a:chExt cx="4824670" cy="54624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DC23BD0-DA2C-B648-8071-E3892FC33E8A}"/>
                </a:ext>
              </a:extLst>
            </p:cNvPr>
            <p:cNvSpPr txBox="1"/>
            <p:nvPr/>
          </p:nvSpPr>
          <p:spPr>
            <a:xfrm>
              <a:off x="2655484" y="1552546"/>
              <a:ext cx="4824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20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“</a:t>
              </a:r>
              <a:r>
                <a:rPr kumimoji="1" lang="ko-KR" altLang="en-US" sz="20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개발</a:t>
              </a:r>
              <a:r>
                <a:rPr kumimoji="1" lang="ko-KR" altLang="en-US" sz="2000" dirty="0" smtClean="0">
                  <a:solidFill>
                    <a:srgbClr val="00B05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도</a:t>
              </a:r>
              <a:r>
                <a:rPr kumimoji="1" lang="ko-KR" altLang="en-US" sz="20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잘하는 개발자가 되고 싶습니다</a:t>
              </a:r>
              <a:r>
                <a:rPr kumimoji="1" lang="en-US" altLang="ko-KR" sz="20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＂</a:t>
              </a:r>
              <a:endParaRPr kumimoji="1" lang="ko-Kore-KR" altLang="en-US" sz="20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53" name="Google Shape;350;p9"/>
            <p:cNvSpPr/>
            <p:nvPr/>
          </p:nvSpPr>
          <p:spPr>
            <a:xfrm>
              <a:off x="3452697" y="1406412"/>
              <a:ext cx="133814" cy="13451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algun Gothic"/>
                <a:buNone/>
              </a:pPr>
              <a:endParaRPr sz="1800" b="0" i="0" u="none" strike="noStrike" cap="none">
                <a:solidFill>
                  <a:srgbClr val="00B05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54919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76420" y="6420737"/>
            <a:ext cx="1944270" cy="4372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815976" y="2188396"/>
            <a:ext cx="4274049" cy="2054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>
            <a:spAutoFit/>
          </a:bodyPr>
          <a:lstStyle/>
          <a:p>
            <a:pPr algn="l">
              <a:lnSpc>
                <a:spcPct val="100000"/>
              </a:lnSpc>
            </a:pPr>
            <a:endParaRPr lang="ko-KR" altLang="en-US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88" b="6260"/>
          <a:stretch/>
        </p:blipFill>
        <p:spPr>
          <a:xfrm>
            <a:off x="-2" y="14542"/>
            <a:ext cx="9906807" cy="6870938"/>
          </a:xfrm>
          <a:prstGeom prst="rect">
            <a:avLst/>
          </a:prstGeom>
        </p:spPr>
      </p:pic>
      <p:sp>
        <p:nvSpPr>
          <p:cNvPr id="8" name="직사각형 7"/>
          <p:cNvSpPr>
            <a:spLocks noChangeArrowheads="1"/>
          </p:cNvSpPr>
          <p:nvPr/>
        </p:nvSpPr>
        <p:spPr bwMode="auto">
          <a:xfrm>
            <a:off x="-1" y="2997746"/>
            <a:ext cx="99044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4000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>
                    <a:lumMod val="50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감사합니다</a:t>
            </a:r>
            <a:endParaRPr lang="pt-BR" altLang="ko-KR" sz="40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bg1">
                  <a:lumMod val="50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277390" y="5988174"/>
            <a:ext cx="2619891" cy="865126"/>
            <a:chOff x="7286915" y="4510657"/>
            <a:chExt cx="2619891" cy="86512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6915" y="4510657"/>
              <a:ext cx="2619891" cy="865126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497829" y="4517914"/>
              <a:ext cx="148380" cy="143273"/>
            </a:xfrm>
            <a:prstGeom prst="rect">
              <a:avLst/>
            </a:prstGeom>
            <a:solidFill>
              <a:srgbClr val="FFCB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73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76250" y="209261"/>
            <a:ext cx="9429750" cy="431800"/>
          </a:xfrm>
        </p:spPr>
        <p:txBody>
          <a:bodyPr>
            <a:noAutofit/>
          </a:bodyPr>
          <a:lstStyle/>
          <a:p>
            <a:pPr algn="l"/>
            <a:r>
              <a:rPr lang="ko-KR" altLang="en-US" sz="1800" b="1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목차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6370" y="641061"/>
            <a:ext cx="226576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200"/>
              </a:spcBef>
            </a:pPr>
            <a:r>
              <a:rPr lang="en-US" altLang="ko-KR" sz="1700" b="0" dirty="0">
                <a:solidFill>
                  <a:srgbClr val="E6BA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Arial" pitchFamily="34" charset="0"/>
              </a:rPr>
              <a:t>CONTENTS</a:t>
            </a:r>
            <a:endParaRPr lang="ko-KR" altLang="en-US" sz="1700" b="0" dirty="0">
              <a:solidFill>
                <a:srgbClr val="E6BA0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Arial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92700" y="1124680"/>
            <a:ext cx="3168440" cy="3335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프로필</a:t>
            </a:r>
          </a:p>
          <a:p>
            <a:pPr algn="l">
              <a:lnSpc>
                <a:spcPct val="200000"/>
              </a:lnSpc>
            </a:pP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프로젝트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1) </a:t>
            </a:r>
            <a:r>
              <a:rPr lang="ko-KR" altLang="en-US" sz="16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2) </a:t>
            </a:r>
            <a:r>
              <a:rPr lang="ko-KR" altLang="en-US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endParaRPr lang="en-US" altLang="ko-KR" sz="16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3) </a:t>
            </a:r>
            <a:r>
              <a:rPr lang="ko-KR" altLang="en-US" sz="16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크린마켓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200000"/>
              </a:lnSpc>
            </a:pPr>
            <a:r>
              <a:rPr lang="en-US" altLang="ko-KR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 외 프로젝트</a:t>
            </a:r>
            <a:endParaRPr lang="en-US" altLang="ko-KR" sz="18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23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990516" y="2918631"/>
            <a:ext cx="3625540" cy="1672449"/>
            <a:chOff x="1903541" y="1553717"/>
            <a:chExt cx="3625540" cy="1395916"/>
          </a:xfrm>
        </p:grpSpPr>
        <p:sp>
          <p:nvSpPr>
            <p:cNvPr id="4" name="모서리가 둥근 직사각형 3">
              <a:extLst>
                <a:ext uri="{FF2B5EF4-FFF2-40B4-BE49-F238E27FC236}">
                  <a16:creationId xmlns:a16="http://schemas.microsoft.com/office/drawing/2014/main" id="{95DB1A80-4835-E942-BBC2-E3C560EEE35C}"/>
                </a:ext>
              </a:extLst>
            </p:cNvPr>
            <p:cNvSpPr/>
            <p:nvPr/>
          </p:nvSpPr>
          <p:spPr>
            <a:xfrm>
              <a:off x="1903541" y="1553717"/>
              <a:ext cx="3625540" cy="1395916"/>
            </a:xfrm>
            <a:prstGeom prst="roundRect">
              <a:avLst>
                <a:gd name="adj" fmla="val 2026"/>
              </a:avLst>
            </a:prstGeom>
            <a:solidFill>
              <a:srgbClr val="F7F7F7"/>
            </a:solidFill>
            <a:ln>
              <a:noFill/>
            </a:ln>
            <a:effectLst>
              <a:outerShdw blurRad="1524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ED8D3EE-398A-404A-92E6-9F1F17344068}"/>
                </a:ext>
              </a:extLst>
            </p:cNvPr>
            <p:cNvSpPr txBox="1"/>
            <p:nvPr/>
          </p:nvSpPr>
          <p:spPr>
            <a:xfrm>
              <a:off x="2359010" y="1664421"/>
              <a:ext cx="184731" cy="267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sz="1138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9D8F8A-35CF-0543-8B63-E77A1DB67D14}"/>
              </a:ext>
            </a:extLst>
          </p:cNvPr>
          <p:cNvSpPr/>
          <p:nvPr/>
        </p:nvSpPr>
        <p:spPr>
          <a:xfrm>
            <a:off x="-15968" y="504653"/>
            <a:ext cx="1835937" cy="635334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/>
          </a:p>
        </p:txBody>
      </p:sp>
      <p:grpSp>
        <p:nvGrpSpPr>
          <p:cNvPr id="7" name="그룹 6"/>
          <p:cNvGrpSpPr/>
          <p:nvPr/>
        </p:nvGrpSpPr>
        <p:grpSpPr>
          <a:xfrm>
            <a:off x="2057614" y="2935721"/>
            <a:ext cx="3625540" cy="1672449"/>
            <a:chOff x="1903541" y="1553717"/>
            <a:chExt cx="3625540" cy="1395916"/>
          </a:xfrm>
        </p:grpSpPr>
        <p:sp>
          <p:nvSpPr>
            <p:cNvPr id="8" name="모서리가 둥근 직사각형 7">
              <a:extLst>
                <a:ext uri="{FF2B5EF4-FFF2-40B4-BE49-F238E27FC236}">
                  <a16:creationId xmlns:a16="http://schemas.microsoft.com/office/drawing/2014/main" id="{95DB1A80-4835-E942-BBC2-E3C560EEE35C}"/>
                </a:ext>
              </a:extLst>
            </p:cNvPr>
            <p:cNvSpPr/>
            <p:nvPr/>
          </p:nvSpPr>
          <p:spPr>
            <a:xfrm>
              <a:off x="1903541" y="1553717"/>
              <a:ext cx="3625540" cy="1395916"/>
            </a:xfrm>
            <a:prstGeom prst="roundRect">
              <a:avLst>
                <a:gd name="adj" fmla="val 2026"/>
              </a:avLst>
            </a:prstGeom>
            <a:solidFill>
              <a:srgbClr val="F7F7F7"/>
            </a:solidFill>
            <a:ln>
              <a:noFill/>
            </a:ln>
            <a:effectLst>
              <a:outerShdw blurRad="1524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D8D3EE-398A-404A-92E6-9F1F17344068}"/>
                </a:ext>
              </a:extLst>
            </p:cNvPr>
            <p:cNvSpPr txBox="1"/>
            <p:nvPr/>
          </p:nvSpPr>
          <p:spPr>
            <a:xfrm>
              <a:off x="2359010" y="1664421"/>
              <a:ext cx="184731" cy="267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sz="1138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5B82D2FD-90A8-6B4F-8971-2B7EC81D2791}"/>
              </a:ext>
            </a:extLst>
          </p:cNvPr>
          <p:cNvSpPr/>
          <p:nvPr/>
        </p:nvSpPr>
        <p:spPr>
          <a:xfrm>
            <a:off x="2064815" y="4891016"/>
            <a:ext cx="7550651" cy="1417709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99B79-C896-7941-A843-E0B5E5051DB3}"/>
              </a:ext>
            </a:extLst>
          </p:cNvPr>
          <p:cNvSpPr txBox="1"/>
          <p:nvPr/>
        </p:nvSpPr>
        <p:spPr>
          <a:xfrm>
            <a:off x="-16557" y="2007298"/>
            <a:ext cx="1836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송민지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1997.09.30</a:t>
            </a:r>
            <a:endParaRPr kumimoji="1" lang="ko-Kore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2" name="그래픽 8" descr="인터넷">
            <a:extLst>
              <a:ext uri="{FF2B5EF4-FFF2-40B4-BE49-F238E27FC236}">
                <a16:creationId xmlns:a16="http://schemas.microsoft.com/office/drawing/2014/main" id="{162E620F-45F4-CF4B-B646-C39DBDB6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1109" y="2789237"/>
            <a:ext cx="401609" cy="401609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AC39A19-B800-4041-B550-F14EBA00018E}"/>
              </a:ext>
            </a:extLst>
          </p:cNvPr>
          <p:cNvSpPr txBox="1"/>
          <p:nvPr/>
        </p:nvSpPr>
        <p:spPr>
          <a:xfrm>
            <a:off x="589172" y="2896469"/>
            <a:ext cx="692817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75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PROFILE</a:t>
            </a:r>
            <a:endParaRPr kumimoji="1" lang="ko-Kore-KR" altLang="en-US" sz="975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35580" y="88683"/>
            <a:ext cx="99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프로필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651C6-33C4-5D4F-97D7-C5B9C421002C}"/>
              </a:ext>
            </a:extLst>
          </p:cNvPr>
          <p:cNvSpPr txBox="1"/>
          <p:nvPr/>
        </p:nvSpPr>
        <p:spPr>
          <a:xfrm>
            <a:off x="2133387" y="5090387"/>
            <a:ext cx="1036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FAVORITE</a:t>
            </a:r>
            <a:endParaRPr kumimoji="1" lang="ko-Kore-KR" altLang="en-US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0A01BD0-E83F-4D4B-9682-80B45C3C914E}"/>
              </a:ext>
            </a:extLst>
          </p:cNvPr>
          <p:cNvSpPr/>
          <p:nvPr/>
        </p:nvSpPr>
        <p:spPr>
          <a:xfrm>
            <a:off x="374601" y="874619"/>
            <a:ext cx="1119008" cy="1119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24F7F9B-EB6F-F84A-A0AF-B211C27247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506" y="957049"/>
            <a:ext cx="954148" cy="954148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997584" y="916778"/>
            <a:ext cx="3635366" cy="1780843"/>
            <a:chOff x="1903541" y="1553717"/>
            <a:chExt cx="3625540" cy="1395916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95DB1A80-4835-E942-BBC2-E3C560EEE35C}"/>
                </a:ext>
              </a:extLst>
            </p:cNvPr>
            <p:cNvSpPr/>
            <p:nvPr/>
          </p:nvSpPr>
          <p:spPr>
            <a:xfrm>
              <a:off x="1903541" y="1553717"/>
              <a:ext cx="3625540" cy="1395916"/>
            </a:xfrm>
            <a:prstGeom prst="roundRect">
              <a:avLst>
                <a:gd name="adj" fmla="val 2026"/>
              </a:avLst>
            </a:prstGeom>
            <a:solidFill>
              <a:srgbClr val="F7F7F7"/>
            </a:solidFill>
            <a:ln>
              <a:noFill/>
            </a:ln>
            <a:effectLst>
              <a:outerShdw blurRad="1524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D8D3EE-398A-404A-92E6-9F1F17344068}"/>
                </a:ext>
              </a:extLst>
            </p:cNvPr>
            <p:cNvSpPr txBox="1"/>
            <p:nvPr/>
          </p:nvSpPr>
          <p:spPr>
            <a:xfrm>
              <a:off x="2359010" y="1664421"/>
              <a:ext cx="184731" cy="267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sz="1138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5989926" y="1286154"/>
            <a:ext cx="36255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kumimoji="1" lang="ko-KR" altLang="en-US" sz="1400" dirty="0" err="1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경희대학교</a:t>
            </a:r>
            <a:r>
              <a:rPr kumimoji="1" lang="ko-KR" altLang="en-US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1"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무역학과 </a:t>
            </a:r>
            <a:endParaRPr kumimoji="1" lang="en-US" altLang="ko-KR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kumimoji="1" lang="en-US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2017.03 ~ 2022. 02 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졸업예정</a:t>
            </a:r>
            <a:endParaRPr kumimoji="1" lang="en-US" altLang="ko-KR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endParaRPr kumimoji="1" lang="en-US" altLang="en-US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/>
            <a:r>
              <a:rPr kumimoji="1" lang="ko-KR" altLang="en-US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kumimoji="1" lang="en-US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KGITBANK</a:t>
            </a:r>
          </a:p>
          <a:p>
            <a:pPr algn="l"/>
            <a:r>
              <a:rPr kumimoji="1" lang="en-US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2019.09 ~ 2021.04 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교육 수료</a:t>
            </a:r>
            <a:r>
              <a:rPr kumimoji="1" lang="en-US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2064480" y="908050"/>
            <a:ext cx="3625540" cy="1806661"/>
            <a:chOff x="1903541" y="1553717"/>
            <a:chExt cx="3625540" cy="1395916"/>
          </a:xfrm>
        </p:grpSpPr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95DB1A80-4835-E942-BBC2-E3C560EEE35C}"/>
                </a:ext>
              </a:extLst>
            </p:cNvPr>
            <p:cNvSpPr/>
            <p:nvPr/>
          </p:nvSpPr>
          <p:spPr>
            <a:xfrm>
              <a:off x="1903541" y="1553717"/>
              <a:ext cx="3625540" cy="1395916"/>
            </a:xfrm>
            <a:prstGeom prst="roundRect">
              <a:avLst>
                <a:gd name="adj" fmla="val 2026"/>
              </a:avLst>
            </a:prstGeom>
            <a:solidFill>
              <a:srgbClr val="F7F7F7"/>
            </a:solidFill>
            <a:ln>
              <a:noFill/>
            </a:ln>
            <a:effectLst>
              <a:outerShdw blurRad="1524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D8D3EE-398A-404A-92E6-9F1F17344068}"/>
                </a:ext>
              </a:extLst>
            </p:cNvPr>
            <p:cNvSpPr txBox="1"/>
            <p:nvPr/>
          </p:nvSpPr>
          <p:spPr>
            <a:xfrm>
              <a:off x="2359010" y="1664421"/>
              <a:ext cx="184731" cy="2674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Kore-KR" altLang="en-US" sz="1138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2068117" y="983575"/>
            <a:ext cx="1021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CHANNEL</a:t>
            </a:r>
            <a:endParaRPr kumimoji="1" lang="ko-Kore-KR" altLang="en-US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2057614" y="1550025"/>
            <a:ext cx="3620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</a:t>
            </a:r>
            <a:r>
              <a:rPr kumimoji="1" lang="en-US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BLOG: </a:t>
            </a:r>
            <a:r>
              <a:rPr kumimoji="1" lang="en-US" altLang="en-US" u="sng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https://blog.naver.com/smj9030</a:t>
            </a:r>
            <a:endParaRPr kumimoji="1" lang="en-US" altLang="en-US" sz="1400" u="sng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</a:t>
            </a:r>
            <a:r>
              <a:rPr kumimoji="1" lang="en-US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GITHUB: </a:t>
            </a:r>
            <a:r>
              <a:rPr kumimoji="1" lang="en-US" altLang="en-US" u="sng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https://github.com/mim-mim-ji</a:t>
            </a:r>
            <a:endParaRPr kumimoji="1" lang="en-US" altLang="en-US" u="sng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5997584" y="954412"/>
            <a:ext cx="1201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EDUCATION</a:t>
            </a:r>
            <a:endParaRPr kumimoji="1" lang="ko-Kore-KR" altLang="en-US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2058368" y="3280524"/>
            <a:ext cx="362478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10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kumimoji="1"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교환학생</a:t>
            </a:r>
            <a:endParaRPr kumimoji="1"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1"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파견국가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리투아니아</a:t>
            </a:r>
            <a:endParaRPr kumimoji="1" lang="en-US" altLang="ko-KR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파견기간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2019.01 ~ 2019.06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1"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파견대학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카우나스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공과대학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(KTU)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6049837" y="2952586"/>
            <a:ext cx="975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AWARDS</a:t>
            </a:r>
            <a:endParaRPr kumimoji="1" lang="ko-Kore-KR" altLang="en-US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5989927" y="3274339"/>
            <a:ext cx="3625539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kumimoji="1"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외식경영스타 대상</a:t>
            </a:r>
            <a:endParaRPr kumimoji="1"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1"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수여기관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한국농수산식품유통공사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(AT)</a:t>
            </a: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kumimoji="1" lang="ko-KR" altLang="en-US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수여내용</a:t>
            </a:r>
            <a:r>
              <a:rPr kumimoji="1" lang="en-US" altLang="ko-KR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첨단기술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활용을 통한 미래 외식산업의</a:t>
            </a:r>
            <a:r>
              <a:rPr kumimoji="1" lang="en-US" altLang="ko-KR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kumimoji="1" lang="ko-KR" altLang="en-US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발전 방안을 제시하는 아이디어 공모전 대상</a:t>
            </a:r>
            <a:endParaRPr kumimoji="1" lang="en-US" altLang="ko-KR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31" name="그래픽 8" descr="인터넷">
            <a:extLst>
              <a:ext uri="{FF2B5EF4-FFF2-40B4-BE49-F238E27FC236}">
                <a16:creationId xmlns:a16="http://schemas.microsoft.com/office/drawing/2014/main" id="{162E620F-45F4-CF4B-B646-C39DBDB60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1109" y="2789237"/>
            <a:ext cx="401609" cy="401609"/>
          </a:xfrm>
          <a:prstGeom prst="rect">
            <a:avLst/>
          </a:prstGeom>
          <a:effec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599B79-C896-7941-A843-E0B5E5051DB3}"/>
              </a:ext>
            </a:extLst>
          </p:cNvPr>
          <p:cNvSpPr txBox="1"/>
          <p:nvPr/>
        </p:nvSpPr>
        <p:spPr>
          <a:xfrm>
            <a:off x="-16558" y="2918631"/>
            <a:ext cx="183652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ABOUT ME</a:t>
            </a:r>
          </a:p>
          <a:p>
            <a:pPr algn="ctr"/>
            <a:endParaRPr kumimoji="1" lang="en-US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안녕하세요</a:t>
            </a:r>
            <a:endParaRPr kumimoji="1" lang="en-US" altLang="ko-KR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꾸준함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과 </a:t>
            </a:r>
            <a:r>
              <a:rPr kumimoji="1" lang="ko-KR" altLang="en-US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성실함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으로 한 걸음씩 나아가고 있는 송민지입니다</a:t>
            </a:r>
            <a:r>
              <a:rPr kumimoji="1" lang="en-US" altLang="ko-KR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 </a:t>
            </a:r>
          </a:p>
          <a:p>
            <a:pPr algn="ctr"/>
            <a:endParaRPr kumimoji="1" lang="en-US" altLang="ko-KR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/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다양한 국적</a:t>
            </a:r>
            <a:r>
              <a:rPr kumimoji="1" lang="en-US" altLang="ko-KR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나이</a:t>
            </a:r>
            <a:r>
              <a:rPr kumimoji="1" lang="en-US" altLang="ko-KR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성별의 사람들과의 </a:t>
            </a:r>
            <a:r>
              <a:rPr kumimoji="1" lang="ko-KR" altLang="en-US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의사소통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을 통해 세상을 바라보는 시각을 넓히게 되었고</a:t>
            </a:r>
            <a:r>
              <a:rPr kumimoji="1" lang="en-US" altLang="ko-KR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kumimoji="1" lang="ko-KR" altLang="en-US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좋아하는 것</a:t>
            </a:r>
            <a:r>
              <a:rPr kumimoji="1"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들을 즐기면서 하루하루를 알차게 채우려 노력합니다</a:t>
            </a:r>
            <a:r>
              <a:rPr kumimoji="1" lang="en-US" altLang="ko-KR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.</a:t>
            </a:r>
            <a:endParaRPr kumimoji="1" lang="en-US" altLang="ko-KR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2092177" y="2991870"/>
            <a:ext cx="1149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ACTIVITIES</a:t>
            </a:r>
            <a:endParaRPr kumimoji="1" lang="ko-Kore-KR" altLang="en-US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993724" y="5239482"/>
            <a:ext cx="817245" cy="780751"/>
            <a:chOff x="3832924" y="5030832"/>
            <a:chExt cx="817245" cy="780751"/>
          </a:xfrm>
        </p:grpSpPr>
        <p:sp>
          <p:nvSpPr>
            <p:cNvPr id="35" name="모서리가 둥근 직사각형 34">
              <a:extLst>
                <a:ext uri="{FF2B5EF4-FFF2-40B4-BE49-F238E27FC236}">
                  <a16:creationId xmlns:a16="http://schemas.microsoft.com/office/drawing/2014/main" id="{F25C04DF-7019-AC40-9BA6-AEE78DAEC1D2}"/>
                </a:ext>
              </a:extLst>
            </p:cNvPr>
            <p:cNvSpPr/>
            <p:nvPr/>
          </p:nvSpPr>
          <p:spPr>
            <a:xfrm>
              <a:off x="3832924" y="5030832"/>
              <a:ext cx="817245" cy="780751"/>
            </a:xfrm>
            <a:prstGeom prst="roundRect">
              <a:avLst/>
            </a:prstGeom>
            <a:solidFill>
              <a:srgbClr val="FCC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pic>
          <p:nvPicPr>
            <p:cNvPr id="36" name="Picture 2" descr="Travel free icon"/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3536" y="5090737"/>
              <a:ext cx="679004" cy="679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그룹 36"/>
          <p:cNvGrpSpPr/>
          <p:nvPr/>
        </p:nvGrpSpPr>
        <p:grpSpPr>
          <a:xfrm>
            <a:off x="5484251" y="5239482"/>
            <a:ext cx="817245" cy="780751"/>
            <a:chOff x="5403410" y="5030830"/>
            <a:chExt cx="817245" cy="780751"/>
          </a:xfrm>
        </p:grpSpPr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F25C04DF-7019-AC40-9BA6-AEE78DAEC1D2}"/>
                </a:ext>
              </a:extLst>
            </p:cNvPr>
            <p:cNvSpPr/>
            <p:nvPr/>
          </p:nvSpPr>
          <p:spPr>
            <a:xfrm>
              <a:off x="5403410" y="5030830"/>
              <a:ext cx="817245" cy="780751"/>
            </a:xfrm>
            <a:prstGeom prst="roundRect">
              <a:avLst/>
            </a:prstGeom>
            <a:solidFill>
              <a:srgbClr val="FCC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pic>
          <p:nvPicPr>
            <p:cNvPr id="39" name="Picture 4" descr="Bake free icon"/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940" y="5151707"/>
              <a:ext cx="576183" cy="576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/>
          <p:cNvGrpSpPr/>
          <p:nvPr/>
        </p:nvGrpSpPr>
        <p:grpSpPr>
          <a:xfrm>
            <a:off x="6974778" y="5239482"/>
            <a:ext cx="817245" cy="780751"/>
            <a:chOff x="6782203" y="5030831"/>
            <a:chExt cx="817245" cy="780751"/>
          </a:xfrm>
        </p:grpSpPr>
        <p:sp>
          <p:nvSpPr>
            <p:cNvPr id="41" name="모서리가 둥근 직사각형 40">
              <a:extLst>
                <a:ext uri="{FF2B5EF4-FFF2-40B4-BE49-F238E27FC236}">
                  <a16:creationId xmlns:a16="http://schemas.microsoft.com/office/drawing/2014/main" id="{F25C04DF-7019-AC40-9BA6-AEE78DAEC1D2}"/>
                </a:ext>
              </a:extLst>
            </p:cNvPr>
            <p:cNvSpPr/>
            <p:nvPr/>
          </p:nvSpPr>
          <p:spPr>
            <a:xfrm>
              <a:off x="6782203" y="5030831"/>
              <a:ext cx="817245" cy="780751"/>
            </a:xfrm>
            <a:prstGeom prst="roundRect">
              <a:avLst/>
            </a:prstGeom>
            <a:solidFill>
              <a:srgbClr val="FCC0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975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pic>
          <p:nvPicPr>
            <p:cNvPr id="42" name="Picture 6" descr="Running shoes free icon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9736" y="5137709"/>
              <a:ext cx="602178" cy="602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3" name="모서리가 둥근 직사각형 42">
            <a:extLst>
              <a:ext uri="{FF2B5EF4-FFF2-40B4-BE49-F238E27FC236}">
                <a16:creationId xmlns:a16="http://schemas.microsoft.com/office/drawing/2014/main" id="{F25C04DF-7019-AC40-9BA6-AEE78DAEC1D2}"/>
              </a:ext>
            </a:extLst>
          </p:cNvPr>
          <p:cNvSpPr/>
          <p:nvPr/>
        </p:nvSpPr>
        <p:spPr>
          <a:xfrm>
            <a:off x="8465305" y="5239481"/>
            <a:ext cx="817245" cy="780751"/>
          </a:xfrm>
          <a:prstGeom prst="roundRect">
            <a:avLst/>
          </a:prstGeom>
          <a:solidFill>
            <a:srgbClr val="FCC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solidFill>
                <a:schemeClr val="accent4">
                  <a:lumMod val="20000"/>
                  <a:lumOff val="8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4" name="Picture 2" descr="Photo free icon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561" y="5279504"/>
            <a:ext cx="740729" cy="74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1338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609603" y="2249773"/>
            <a:ext cx="8663997" cy="1227020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5B82D2FD-90A8-6B4F-8971-2B7EC81D2791}"/>
              </a:ext>
            </a:extLst>
          </p:cNvPr>
          <p:cNvSpPr/>
          <p:nvPr/>
        </p:nvSpPr>
        <p:spPr>
          <a:xfrm>
            <a:off x="609603" y="3814118"/>
            <a:ext cx="8663997" cy="2494608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609603" y="689097"/>
            <a:ext cx="8663997" cy="1227020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50F0E5-3F54-4440-8715-E6331968F9F0}"/>
              </a:ext>
            </a:extLst>
          </p:cNvPr>
          <p:cNvSpPr txBox="1"/>
          <p:nvPr/>
        </p:nvSpPr>
        <p:spPr>
          <a:xfrm>
            <a:off x="609603" y="689097"/>
            <a:ext cx="1493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CERTIFICATION</a:t>
            </a:r>
            <a:endParaRPr kumimoji="1" lang="ko-Kore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651C6-33C4-5D4F-97D7-C5B9C421002C}"/>
              </a:ext>
            </a:extLst>
          </p:cNvPr>
          <p:cNvSpPr txBox="1"/>
          <p:nvPr/>
        </p:nvSpPr>
        <p:spPr>
          <a:xfrm>
            <a:off x="611016" y="3810449"/>
            <a:ext cx="790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SKILLS</a:t>
            </a:r>
            <a:endParaRPr kumimoji="1" lang="ko-Kore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4B51D6A-453A-D742-860D-3335B4B1FD1E}"/>
              </a:ext>
            </a:extLst>
          </p:cNvPr>
          <p:cNvSpPr/>
          <p:nvPr/>
        </p:nvSpPr>
        <p:spPr>
          <a:xfrm>
            <a:off x="2221229" y="783700"/>
            <a:ext cx="603105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2020.05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네트워크 관리사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급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2020.11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정보처리기사</a:t>
            </a:r>
            <a:endParaRPr lang="en-US" altLang="ko-KR" sz="1400" dirty="0" smtClean="0">
              <a:solidFill>
                <a:srgbClr val="00B050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2020.12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리눅스마스터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급</a:t>
            </a:r>
            <a:endParaRPr lang="ko-Kore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BF8B46-C847-5743-A4CD-E44603762639}"/>
              </a:ext>
            </a:extLst>
          </p:cNvPr>
          <p:cNvSpPr/>
          <p:nvPr/>
        </p:nvSpPr>
        <p:spPr>
          <a:xfrm>
            <a:off x="2221228" y="2331442"/>
            <a:ext cx="603105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2020.09 ~ 2020.11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안드로이드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앱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2020.12 ~ 2021.01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스프링 웹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✔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2021.02 ~ 2021.04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스프링 웹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크린마켓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351088"/>
              </p:ext>
            </p:extLst>
          </p:nvPr>
        </p:nvGraphicFramePr>
        <p:xfrm>
          <a:off x="4941601" y="4053351"/>
          <a:ext cx="4331999" cy="2255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5200">
                  <a:extLst>
                    <a:ext uri="{9D8B030D-6E8A-4147-A177-3AD203B41FA5}">
                      <a16:colId xmlns:a16="http://schemas.microsoft.com/office/drawing/2014/main" val="3375236793"/>
                    </a:ext>
                  </a:extLst>
                </a:gridCol>
                <a:gridCol w="1010800">
                  <a:extLst>
                    <a:ext uri="{9D8B030D-6E8A-4147-A177-3AD203B41FA5}">
                      <a16:colId xmlns:a16="http://schemas.microsoft.com/office/drawing/2014/main" val="555046978"/>
                    </a:ext>
                  </a:extLst>
                </a:gridCol>
                <a:gridCol w="1155200">
                  <a:extLst>
                    <a:ext uri="{9D8B030D-6E8A-4147-A177-3AD203B41FA5}">
                      <a16:colId xmlns:a16="http://schemas.microsoft.com/office/drawing/2014/main" val="407472502"/>
                    </a:ext>
                  </a:extLst>
                </a:gridCol>
                <a:gridCol w="1010799">
                  <a:extLst>
                    <a:ext uri="{9D8B030D-6E8A-4147-A177-3AD203B41FA5}">
                      <a16:colId xmlns:a16="http://schemas.microsoft.com/office/drawing/2014/main" val="2421975356"/>
                    </a:ext>
                  </a:extLst>
                </a:gridCol>
              </a:tblGrid>
              <a:tr h="23561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구분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Level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구분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Level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4476"/>
                  </a:ext>
                </a:extLst>
              </a:tr>
              <a:tr h="25051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Java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 🔴 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Python</a:t>
                      </a:r>
                      <a:endParaRPr lang="ko-KR" altLang="en-US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74204"/>
                  </a:ext>
                </a:extLst>
              </a:tr>
              <a:tr h="32653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JavaScript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 🔴 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933751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Spring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 🔴</a:t>
                      </a:r>
                      <a:endParaRPr lang="en-US" altLang="ko-KR" sz="1400" dirty="0" smtClean="0">
                        <a:solidFill>
                          <a:srgbClr val="FFC00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HTML,CSS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24585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solidFill>
                            <a:srgbClr val="00B05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Oracle</a:t>
                      </a:r>
                      <a:endParaRPr lang="ko-KR" altLang="en-US" sz="1400" dirty="0">
                        <a:solidFill>
                          <a:srgbClr val="00B050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Github</a:t>
                      </a:r>
                      <a:endParaRPr lang="ko-KR" altLang="en-US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9385806"/>
                  </a:ext>
                </a:extLst>
              </a:tr>
              <a:tr h="400542">
                <a:tc>
                  <a:txBody>
                    <a:bodyPr/>
                    <a:lstStyle/>
                    <a:p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SQL</a:t>
                      </a:r>
                      <a:endParaRPr lang="ko-KR" altLang="en-US" sz="14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Android Studio</a:t>
                      </a:r>
                      <a:endParaRPr lang="ko-KR" altLang="en-US" sz="140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295310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8ED8D3EE-398A-404A-92E6-9F1F17344068}"/>
              </a:ext>
            </a:extLst>
          </p:cNvPr>
          <p:cNvSpPr txBox="1"/>
          <p:nvPr/>
        </p:nvSpPr>
        <p:spPr>
          <a:xfrm>
            <a:off x="609603" y="2249773"/>
            <a:ext cx="1116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PROJECTS</a:t>
            </a:r>
            <a:endParaRPr kumimoji="1" lang="ko-Kore-KR" altLang="en-US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995010"/>
              </p:ext>
            </p:extLst>
          </p:nvPr>
        </p:nvGraphicFramePr>
        <p:xfrm>
          <a:off x="766892" y="4422914"/>
          <a:ext cx="4017420" cy="1277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092">
                  <a:extLst>
                    <a:ext uri="{9D8B030D-6E8A-4147-A177-3AD203B41FA5}">
                      <a16:colId xmlns:a16="http://schemas.microsoft.com/office/drawing/2014/main" val="555046978"/>
                    </a:ext>
                  </a:extLst>
                </a:gridCol>
                <a:gridCol w="3271328">
                  <a:extLst>
                    <a:ext uri="{9D8B030D-6E8A-4147-A177-3AD203B41FA5}">
                      <a16:colId xmlns:a16="http://schemas.microsoft.com/office/drawing/2014/main" val="3128501033"/>
                    </a:ext>
                  </a:extLst>
                </a:gridCol>
              </a:tblGrid>
              <a:tr h="2994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Level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상세</a:t>
                      </a:r>
                      <a:endParaRPr lang="ko-KR" altLang="en-US" sz="1400" dirty="0"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364476"/>
                  </a:ext>
                </a:extLst>
              </a:tr>
              <a:tr h="3240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제대로 알진 못하고</a:t>
                      </a:r>
                      <a:r>
                        <a:rPr lang="en-US" altLang="ko-KR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사용만 해본 경험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971688"/>
                  </a:ext>
                </a:extLst>
              </a:tr>
              <a:tr h="3240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일반적으로 개발에 사용해본 정도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74204"/>
                  </a:ext>
                </a:extLst>
              </a:tr>
              <a:tr h="3240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rgbClr val="FFC000"/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🔴 🔴 🔴</a:t>
                      </a:r>
                      <a:endParaRPr lang="ko-KR" altLang="en-US" sz="1400" dirty="0" smtClean="0">
                        <a:solidFill>
                          <a:schemeClr val="accent2"/>
                        </a:solidFill>
                        <a:latin typeface="에스코어 드림 7 ExtraBold" panose="020B0803030302020204" pitchFamily="34" charset="-127"/>
                        <a:ea typeface="에스코어 드림 7 ExtraBold" panose="020B0803030302020204" pitchFamily="34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에스코어 드림 7 ExtraBold" panose="020B0803030302020204" pitchFamily="34" charset="-127"/>
                          <a:ea typeface="에스코어 드림 7 ExtraBold" panose="020B0803030302020204" pitchFamily="34" charset="-127"/>
                        </a:rPr>
                        <a:t>주력 기술로 연습 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22458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35580" y="88683"/>
            <a:ext cx="99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프로필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1990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298281" y="1268412"/>
            <a:ext cx="5374819" cy="2793830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Google Shape;315;p7"/>
          <p:cNvSpPr/>
          <p:nvPr/>
        </p:nvSpPr>
        <p:spPr>
          <a:xfrm>
            <a:off x="281546" y="4299103"/>
            <a:ext cx="3951354" cy="2009622"/>
          </a:xfrm>
          <a:prstGeom prst="foldedCorner">
            <a:avLst>
              <a:gd name="adj" fmla="val 19273"/>
            </a:avLst>
          </a:prstGeom>
          <a:solidFill>
            <a:srgbClr val="A8D08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39" y="90852"/>
            <a:ext cx="172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8291" y="543614"/>
            <a:ext cx="46799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크린토피아를</a:t>
            </a: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주제로 한 안드로이드 어플리케이션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96815" y="4449834"/>
            <a:ext cx="393608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기간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2020.09 ~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2020.11</a:t>
            </a:r>
          </a:p>
          <a:p>
            <a:pPr algn="l">
              <a:lnSpc>
                <a:spcPct val="150000"/>
              </a:lnSpc>
            </a:pPr>
            <a:r>
              <a:rPr kumimoji="1"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개발목적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안드로이드 수업을 깊이 이해하기 위함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개발언어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 </a:t>
            </a:r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Java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Android Studio, Spring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Oracle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65845" y="1762297"/>
            <a:ext cx="571448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안드로이드의 기본 동작 원리를 접하기 위한 프로젝트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기존 </a:t>
            </a: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앱과 유사한 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UI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 제작하였으며 </a:t>
            </a: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마켓이라는 기능을 추가하여 제작함</a:t>
            </a: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데이터베이스와 연동되는 회원가입과 로그인 기능을 구현함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소스코드 공개여부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공개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</a:t>
            </a:r>
            <a:r>
              <a:rPr lang="en-US" altLang="ko-KR" b="0" u="sng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</a:t>
            </a:r>
            <a:r>
              <a:rPr lang="en-US" altLang="ko-KR" b="0" u="sng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://github.com/mim-mim-ji/Cleanmarket</a:t>
            </a:r>
            <a:endParaRPr lang="en-US" altLang="ko-KR" b="0" u="sng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1546" y="1269833"/>
            <a:ext cx="1362071" cy="371551"/>
            <a:chOff x="553687" y="1875382"/>
            <a:chExt cx="1362071" cy="371551"/>
          </a:xfrm>
        </p:grpSpPr>
        <p:sp>
          <p:nvSpPr>
            <p:cNvPr id="9" name="Google Shape;610;p18"/>
            <p:cNvSpPr txBox="1"/>
            <p:nvPr/>
          </p:nvSpPr>
          <p:spPr>
            <a:xfrm>
              <a:off x="553687" y="1875382"/>
              <a:ext cx="1347673" cy="371551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96480" y="1906272"/>
              <a:ext cx="1319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kumimoji="1"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프로젝트 </a:t>
              </a:r>
              <a:r>
                <a:rPr kumimoji="1" lang="ko-KR" altLang="en-US" sz="14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소개</a:t>
              </a:r>
              <a:endPara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164" y="1445820"/>
            <a:ext cx="2232900" cy="4595378"/>
          </a:xfrm>
          <a:prstGeom prst="rect">
            <a:avLst/>
          </a:prstGeom>
          <a:effectLst>
            <a:reflection blurRad="6350" stA="29000" endPos="19000" dir="5400000" sy="-100000" algn="bl" rotWithShape="0"/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62" t="17215" r="32606" b="16694"/>
          <a:stretch/>
        </p:blipFill>
        <p:spPr>
          <a:xfrm>
            <a:off x="6330429" y="1179815"/>
            <a:ext cx="2664370" cy="5128910"/>
          </a:xfrm>
          <a:prstGeom prst="rect">
            <a:avLst/>
          </a:prstGeom>
          <a:effectLst>
            <a:reflection blurRad="6350" stA="36000" endPos="10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6223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postfiles.pstatic.net/MjAyMTAxMzFfMjcg/MDAxNjEyMTAwMDIwOTk4.uXQfn2AHWj9SxyyquhAfSyfKfCB4JxMMbmXOoRWJZJ0g.g3heCQ7sDe775Ux1dmveg8Hgm1vhPfIV_VJEIFaswMsg.PNG.smj9030/Screenshot_20210131-223157.png?type=w96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50" y="1247793"/>
            <a:ext cx="2105367" cy="3621408"/>
          </a:xfrm>
          <a:prstGeom prst="rect">
            <a:avLst/>
          </a:prstGeom>
          <a:noFill/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3050" y="5139174"/>
            <a:ext cx="467164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r>
              <a:rPr lang="en-US" altLang="ko-KR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 기능 구현</a:t>
            </a:r>
            <a:endParaRPr lang="en-US" altLang="ko-KR" sz="140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안드로이드 에뮬레이터 대신 실제 기기를 연결하여 데이터가 </a:t>
            </a: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</a:t>
            </a: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에 잘 저장되고</a:t>
            </a:r>
            <a:r>
              <a:rPr lang="en-US" altLang="ko-KR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40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저장된 데이터를 받아올 수 있는지 검증하기 위해 만들었음</a:t>
            </a:r>
            <a:endParaRPr lang="en-US" altLang="ko-KR" sz="140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70" y="1251837"/>
            <a:ext cx="2081759" cy="3617363"/>
          </a:xfrm>
          <a:prstGeom prst="rect">
            <a:avLst/>
          </a:prstGeom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cxnSp>
        <p:nvCxnSpPr>
          <p:cNvPr id="5" name="Google Shape;625;p18"/>
          <p:cNvCxnSpPr/>
          <p:nvPr/>
        </p:nvCxnSpPr>
        <p:spPr>
          <a:xfrm>
            <a:off x="4953000" y="1752850"/>
            <a:ext cx="0" cy="3742149"/>
          </a:xfrm>
          <a:prstGeom prst="straightConnector1">
            <a:avLst/>
          </a:prstGeom>
          <a:noFill/>
          <a:ln w="9525" cap="flat" cmpd="sng">
            <a:solidFill>
              <a:srgbClr val="318355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39" y="90852"/>
            <a:ext cx="172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1.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53000" y="5138941"/>
            <a:ext cx="466842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컨트롤러</a:t>
            </a:r>
            <a:r>
              <a:rPr lang="en-US" altLang="ko-KR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</a:t>
            </a:r>
            <a:r>
              <a:rPr lang="en-US" altLang="ko-KR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DAO 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계층 작성</a:t>
            </a:r>
            <a:endParaRPr lang="en-US" altLang="ko-KR" sz="1400" b="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</a:t>
            </a:r>
            <a:r>
              <a:rPr lang="en-US" altLang="ko-KR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 연동</a:t>
            </a: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오라클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데이터베이스 활용</a:t>
            </a:r>
            <a:endParaRPr lang="en-US" altLang="ko-KR" sz="1400" b="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33361" y="3284818"/>
            <a:ext cx="4709445" cy="1533973"/>
            <a:chOff x="4859482" y="2212194"/>
            <a:chExt cx="4709445" cy="1533973"/>
          </a:xfrm>
        </p:grpSpPr>
        <p:grpSp>
          <p:nvGrpSpPr>
            <p:cNvPr id="9" name="그룹 8"/>
            <p:cNvGrpSpPr/>
            <p:nvPr/>
          </p:nvGrpSpPr>
          <p:grpSpPr>
            <a:xfrm>
              <a:off x="4859482" y="2212194"/>
              <a:ext cx="4709445" cy="1533973"/>
              <a:chOff x="594642" y="1606987"/>
              <a:chExt cx="8124368" cy="2239656"/>
            </a:xfrm>
          </p:grpSpPr>
          <p:pic>
            <p:nvPicPr>
              <p:cNvPr id="14" name="Picture 12" descr="Smartphone free icon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642" y="1606987"/>
                <a:ext cx="2283486" cy="22396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그룹 14"/>
              <p:cNvGrpSpPr/>
              <p:nvPr/>
            </p:nvGrpSpPr>
            <p:grpSpPr>
              <a:xfrm>
                <a:off x="7521053" y="2439663"/>
                <a:ext cx="1197957" cy="714118"/>
                <a:chOff x="7131814" y="5417644"/>
                <a:chExt cx="909313" cy="513499"/>
              </a:xfrm>
            </p:grpSpPr>
            <p:sp>
              <p:nvSpPr>
                <p:cNvPr id="18" name="순서도: 자기 디스크 17"/>
                <p:cNvSpPr/>
                <p:nvPr/>
              </p:nvSpPr>
              <p:spPr>
                <a:xfrm>
                  <a:off x="7131814" y="5417644"/>
                  <a:ext cx="901430" cy="513499"/>
                </a:xfrm>
                <a:prstGeom prst="flowChartMagneticDisk">
                  <a:avLst/>
                </a:prstGeom>
                <a:noFill/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 anchor="ctr">
                  <a:spAutoFit/>
                </a:bodyPr>
                <a:lstStyle/>
                <a:p>
                  <a:pPr marL="177800" indent="-177800" algn="l">
                    <a:buFont typeface="+mj-lt"/>
                    <a:buAutoNum type="arabicPeriod"/>
                  </a:pPr>
                  <a:endParaRPr lang="ko-KR" altLang="en-US" sz="1000" b="0" dirty="0" err="1">
                    <a:latin typeface="맑은 고딕" panose="020B0503020000020004" pitchFamily="50" charset="-127"/>
                  </a:endParaRPr>
                </a:p>
              </p:txBody>
            </p:sp>
            <p:sp>
              <p:nvSpPr>
                <p:cNvPr id="19" name="직사각형 18"/>
                <p:cNvSpPr/>
                <p:nvPr/>
              </p:nvSpPr>
              <p:spPr>
                <a:xfrm>
                  <a:off x="7131814" y="5616395"/>
                  <a:ext cx="909313" cy="2584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ko-KR" sz="1000" dirty="0" smtClean="0">
                      <a:latin typeface="에스코어 드림 7 ExtraBold" panose="020B0803030302020204" pitchFamily="34" charset="-127"/>
                      <a:ea typeface="에스코어 드림 7 ExtraBold" panose="020B0803030302020204" pitchFamily="34" charset="-127"/>
                    </a:rPr>
                    <a:t>Oracle</a:t>
                  </a:r>
                  <a:endParaRPr lang="ko-KR" altLang="en-US" sz="1000" dirty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endParaRPr>
                </a:p>
              </p:txBody>
            </p:sp>
          </p:grpSp>
          <p:sp>
            <p:nvSpPr>
              <p:cNvPr id="16" name="직사각형 15"/>
              <p:cNvSpPr/>
              <p:nvPr/>
            </p:nvSpPr>
            <p:spPr>
              <a:xfrm>
                <a:off x="4240930" y="2625010"/>
                <a:ext cx="1386633" cy="3594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000" dirty="0" smtClean="0"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spring</a:t>
                </a:r>
                <a:endParaRPr lang="ko-KR" altLang="en-US" sz="1000" dirty="0"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75707" y="2586766"/>
                <a:ext cx="1386633" cy="397736"/>
              </a:xfrm>
              <a:prstGeom prst="roundRect">
                <a:avLst/>
              </a:prstGeom>
              <a:no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marL="177800" indent="-177800" algn="l">
                  <a:buFont typeface="+mj-lt"/>
                  <a:buAutoNum type="arabicPeriod"/>
                </a:pPr>
                <a:endParaRPr lang="ko-KR" altLang="en-US" sz="1000" b="0" dirty="0" err="1">
                  <a:latin typeface="맑은 고딕" panose="020B0503020000020004" pitchFamily="50" charset="-127"/>
                </a:endParaRPr>
              </a:p>
            </p:txBody>
          </p:sp>
        </p:grpSp>
        <p:cxnSp>
          <p:nvCxnSpPr>
            <p:cNvPr id="10" name="직선 화살표 연결선 9"/>
            <p:cNvCxnSpPr>
              <a:stCxn id="14" idx="3"/>
            </p:cNvCxnSpPr>
            <p:nvPr/>
          </p:nvCxnSpPr>
          <p:spPr>
            <a:xfrm>
              <a:off x="6183148" y="2979181"/>
              <a:ext cx="625935" cy="73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/>
            <p:cNvCxnSpPr/>
            <p:nvPr/>
          </p:nvCxnSpPr>
          <p:spPr>
            <a:xfrm>
              <a:off x="8054129" y="2979181"/>
              <a:ext cx="625935" cy="73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flipH="1">
              <a:off x="6199325" y="3118866"/>
              <a:ext cx="625935" cy="73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/>
            <p:nvPr/>
          </p:nvCxnSpPr>
          <p:spPr>
            <a:xfrm flipH="1">
              <a:off x="8054129" y="3137943"/>
              <a:ext cx="625935" cy="736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/>
          <p:cNvSpPr/>
          <p:nvPr/>
        </p:nvSpPr>
        <p:spPr>
          <a:xfrm>
            <a:off x="278291" y="543614"/>
            <a:ext cx="46799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951792" y="1364231"/>
            <a:ext cx="468115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 </a:t>
            </a:r>
            <a:r>
              <a:rPr lang="ko-KR" altLang="en-US" sz="1400" b="0" dirty="0" err="1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스와이프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기능 구현</a:t>
            </a:r>
            <a:endParaRPr lang="en-US" altLang="ko-KR" sz="1400" b="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화면 </a:t>
            </a:r>
            <a:r>
              <a:rPr lang="ko-KR" altLang="en-US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스크롤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기능 구현</a:t>
            </a:r>
            <a:endParaRPr lang="en-US" altLang="ko-KR" sz="1400" b="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ko-KR" altLang="en-US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네비게이션 바 </a:t>
            </a:r>
            <a:r>
              <a:rPr lang="en-US" altLang="ko-KR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</a:t>
            </a:r>
            <a:r>
              <a:rPr lang="ko-KR" altLang="en-US" sz="1400" b="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상단바</a:t>
            </a:r>
            <a:r>
              <a:rPr lang="en-US" altLang="ko-KR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400" b="0" dirty="0" err="1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하단바</a:t>
            </a:r>
            <a:r>
              <a:rPr lang="ko-KR" altLang="en-US" sz="1400" b="0" dirty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endParaRPr lang="en-US" altLang="ko-KR" sz="1400" b="0" dirty="0" smtClean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buFontTx/>
              <a:buChar char="-"/>
            </a:pPr>
            <a:r>
              <a:rPr lang="en-US" altLang="ko-KR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Splash Screen </a:t>
            </a:r>
            <a:r>
              <a:rPr lang="ko-KR" altLang="en-US" sz="1400" b="0" dirty="0" smtClean="0"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구현</a:t>
            </a:r>
            <a:endParaRPr lang="en-US" altLang="ko-KR" sz="1400" b="0" dirty="0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3023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39" y="90852"/>
            <a:ext cx="144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78291" y="543614"/>
            <a:ext cx="46799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 웹 프로젝트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Google Shape;315;p7"/>
          <p:cNvSpPr/>
          <p:nvPr/>
        </p:nvSpPr>
        <p:spPr>
          <a:xfrm>
            <a:off x="273050" y="4486136"/>
            <a:ext cx="3959850" cy="1818325"/>
          </a:xfrm>
          <a:prstGeom prst="foldedCorner">
            <a:avLst>
              <a:gd name="adj" fmla="val 19273"/>
            </a:avLst>
          </a:prstGeom>
          <a:solidFill>
            <a:srgbClr val="A8D08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9610" y="4541218"/>
            <a:ext cx="393516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기간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2020.12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2021.01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개발목적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Spring MVC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패턴을 이해하기 위해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개발언어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Java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JavaScript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Eclipse, Spring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Oracle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273050" y="1268893"/>
            <a:ext cx="4685191" cy="2891815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91" y="1847308"/>
            <a:ext cx="4685191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 프레임워크를 공부하기 위해 제작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일반적인 게시판의 특징을 갖고 있음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학원에서 수행했던 프로젝트에서 기본적인 틀을 배움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세부적인 것들은 주변의 도움을 받아 제작함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 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소스코드 공개여부</a:t>
            </a: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공개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en-US" altLang="ko-KR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</a:t>
            </a:r>
            <a:r>
              <a:rPr lang="ko-KR" altLang="en-US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://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github.com/mim-mim-ji/SpringBoard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56315" y="1270314"/>
            <a:ext cx="1364408" cy="371551"/>
            <a:chOff x="553687" y="1875382"/>
            <a:chExt cx="1364408" cy="371551"/>
          </a:xfrm>
        </p:grpSpPr>
        <p:sp>
          <p:nvSpPr>
            <p:cNvPr id="9" name="Google Shape;610;p18"/>
            <p:cNvSpPr txBox="1"/>
            <p:nvPr/>
          </p:nvSpPr>
          <p:spPr>
            <a:xfrm>
              <a:off x="553687" y="1875382"/>
              <a:ext cx="1347673" cy="371551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98817" y="1924080"/>
              <a:ext cx="1319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kumimoji="1"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프로젝트 </a:t>
              </a:r>
              <a:r>
                <a:rPr kumimoji="1" lang="ko-KR" altLang="en-US" sz="14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소개</a:t>
              </a:r>
              <a:endPara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093010" y="1252802"/>
            <a:ext cx="4529769" cy="3601526"/>
            <a:chOff x="5093010" y="1252802"/>
            <a:chExt cx="4529769" cy="3601526"/>
          </a:xfrm>
        </p:grpSpPr>
        <p:grpSp>
          <p:nvGrpSpPr>
            <p:cNvPr id="12" name="그룹 11"/>
            <p:cNvGrpSpPr/>
            <p:nvPr/>
          </p:nvGrpSpPr>
          <p:grpSpPr>
            <a:xfrm>
              <a:off x="5093010" y="1252802"/>
              <a:ext cx="4529769" cy="3601526"/>
              <a:chOff x="5239881" y="1988800"/>
              <a:chExt cx="4255022" cy="3439343"/>
            </a:xfrm>
            <a:effectLst>
              <a:outerShdw blurRad="152400" dist="38100" dir="2700000" algn="ctr" rotWithShape="0">
                <a:srgbClr val="000000">
                  <a:alpha val="40000"/>
                </a:srgbClr>
              </a:outerShdw>
            </a:effectLst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86876" y="1988800"/>
                <a:ext cx="3308027" cy="567734"/>
              </a:xfrm>
              <a:prstGeom prst="rect">
                <a:avLst/>
              </a:prstGeom>
            </p:spPr>
          </p:pic>
          <p:sp>
            <p:nvSpPr>
              <p:cNvPr id="15" name="직사각형 14"/>
              <p:cNvSpPr/>
              <p:nvPr/>
            </p:nvSpPr>
            <p:spPr>
              <a:xfrm>
                <a:off x="5243647" y="2532165"/>
                <a:ext cx="4247490" cy="243983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marL="177800" indent="-177800" algn="l">
                  <a:buFont typeface="+mj-lt"/>
                  <a:buAutoNum type="arabicPeriod"/>
                </a:pPr>
                <a:endParaRPr lang="ko-KR" altLang="en-US" sz="900" b="0" dirty="0" err="1"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008500" y="3488020"/>
                <a:ext cx="720100" cy="347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ko-KR" sz="1400" b="0" dirty="0" smtClean="0">
                    <a:solidFill>
                      <a:schemeClr val="accent6">
                        <a:lumMod val="50000"/>
                      </a:schemeClr>
                    </a:solidFill>
                    <a:latin typeface="에스코어 드림 7 ExtraBold" panose="020B0803030302020204" pitchFamily="34" charset="-127"/>
                    <a:ea typeface="에스코어 드림 7 ExtraBold" panose="020B0803030302020204" pitchFamily="34" charset="-127"/>
                  </a:rPr>
                  <a:t>main</a:t>
                </a:r>
                <a:endParaRPr lang="ko-KR" altLang="en-US" sz="1400" b="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39881" y="4971998"/>
                <a:ext cx="4251256" cy="456145"/>
              </a:xfrm>
              <a:prstGeom prst="rect">
                <a:avLst/>
              </a:prstGeom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5097019" y="1252802"/>
              <a:ext cx="1004133" cy="568988"/>
            </a:xfrm>
            <a:prstGeom prst="rect">
              <a:avLst/>
            </a:prstGeom>
            <a:solidFill>
              <a:srgbClr val="9A6FA1"/>
            </a:solidFill>
          </p:spPr>
          <p:txBody>
            <a:bodyPr wrap="square" rtlCol="0" anchor="ctr">
              <a:spAutoFit/>
            </a:bodyPr>
            <a:lstStyle/>
            <a:p>
              <a:pPr marL="177800" indent="-177800" algn="l">
                <a:buFont typeface="+mj-lt"/>
                <a:buAutoNum type="arabicPeriod"/>
              </a:pPr>
              <a:endParaRPr lang="ko-KR" altLang="en-US" sz="900" b="0" dirty="0" err="1">
                <a:latin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577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39" y="90852"/>
            <a:ext cx="1440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2. </a:t>
            </a:r>
            <a:r>
              <a:rPr kumimoji="1" lang="ko-KR" altLang="en-US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58241" y="4957405"/>
            <a:ext cx="431535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CSS, HTML 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=&gt; </a:t>
            </a: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반응형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웹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</a:t>
            </a: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드롭박스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등 구현 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게시글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조회수 상승 처리 구현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 err="1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Mybatis</a:t>
            </a:r>
            <a:r>
              <a:rPr lang="en-US" altLang="ko-KR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프레임워크 사용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게시판 </a:t>
            </a:r>
            <a:r>
              <a:rPr lang="ko-KR" altLang="en-US" sz="1400" b="0" dirty="0" err="1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페이징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구현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4707"/>
          <a:stretch/>
        </p:blipFill>
        <p:spPr>
          <a:xfrm>
            <a:off x="632399" y="1268412"/>
            <a:ext cx="4002287" cy="3600787"/>
          </a:xfrm>
          <a:prstGeom prst="rect">
            <a:avLst/>
          </a:prstGeom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632400" y="4957405"/>
            <a:ext cx="432059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</a:t>
            </a: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회원가입 기능 구현</a:t>
            </a: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비동기 </a:t>
            </a:r>
            <a:r>
              <a:rPr lang="ko-KR" altLang="en-US" sz="140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통신 </a:t>
            </a:r>
            <a:r>
              <a:rPr lang="en-US" altLang="ko-KR" sz="1400" dirty="0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Ajax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사용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- JSON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 </a:t>
            </a:r>
            <a:r>
              <a:rPr lang="ko-KR" altLang="en-US" sz="1400" dirty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보안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모듈 사용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– </a:t>
            </a:r>
            <a:r>
              <a:rPr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비밀번호 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암호화</a:t>
            </a:r>
            <a:endParaRPr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로그인 </a:t>
            </a:r>
            <a:r>
              <a:rPr lang="ko-KR" altLang="en-US" sz="1400" dirty="0" err="1" smtClean="0">
                <a:solidFill>
                  <a:srgbClr val="00B05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인터셉터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사용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602" y="1268413"/>
            <a:ext cx="3626635" cy="3600787"/>
          </a:xfrm>
          <a:prstGeom prst="rect">
            <a:avLst/>
          </a:prstGeom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278291" y="543614"/>
            <a:ext cx="467995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기술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9507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15;p7"/>
          <p:cNvSpPr/>
          <p:nvPr/>
        </p:nvSpPr>
        <p:spPr>
          <a:xfrm>
            <a:off x="4953000" y="4365130"/>
            <a:ext cx="4653784" cy="1943595"/>
          </a:xfrm>
          <a:prstGeom prst="foldedCorner">
            <a:avLst>
              <a:gd name="adj" fmla="val 19273"/>
            </a:avLst>
          </a:prstGeom>
          <a:solidFill>
            <a:srgbClr val="A8D08C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314328" y="3888339"/>
            <a:ext cx="4310113" cy="2420385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5DB1A80-4835-E942-BBC2-E3C560EEE35C}"/>
              </a:ext>
            </a:extLst>
          </p:cNvPr>
          <p:cNvSpPr/>
          <p:nvPr/>
        </p:nvSpPr>
        <p:spPr>
          <a:xfrm>
            <a:off x="300460" y="1268414"/>
            <a:ext cx="4320601" cy="2400916"/>
          </a:xfrm>
          <a:prstGeom prst="roundRect">
            <a:avLst>
              <a:gd name="adj" fmla="val 2026"/>
            </a:avLst>
          </a:prstGeom>
          <a:solidFill>
            <a:srgbClr val="F7F7F7"/>
          </a:solidFill>
          <a:ln>
            <a:noFill/>
          </a:ln>
          <a:effectLst>
            <a:outerShdw blurRad="152400" dist="38100" dir="2700000" sx="99000" sy="99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75"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00459" y="1737032"/>
            <a:ext cx="433250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동네마다 분포해있는 ‘</a:t>
            </a:r>
            <a:r>
              <a:rPr lang="ko-KR" altLang="en-US" sz="1400" b="0" dirty="0" err="1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크린토피아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’ 매장을 </a:t>
            </a:r>
            <a:r>
              <a:rPr lang="ko-KR" altLang="en-US" sz="1400" b="0" dirty="0" err="1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중고거래의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공간으로 이용할 수 있게 하는 새로운 중고거래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플랫폼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오프라인 매장을 이용한 비대면 거래가 가능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171450" indent="-171450" algn="l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GITHUB </a:t>
            </a:r>
            <a:r>
              <a:rPr lang="ko-KR" altLang="en-US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소스코드 공개여부</a:t>
            </a:r>
            <a:r>
              <a:rPr lang="en-US" altLang="ko-KR" sz="1400" b="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공개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altLang="ko-KR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</a:t>
            </a:r>
            <a:r>
              <a:rPr lang="en-US" altLang="ko-KR" b="0" u="sng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</a:t>
            </a:r>
            <a:r>
              <a:rPr lang="en-US" altLang="ko-KR" b="0" u="sng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://github.com/mim-mim-ji/Cleanmarket_web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273051" y="3898138"/>
            <a:ext cx="1360785" cy="371551"/>
            <a:chOff x="522320" y="2056976"/>
            <a:chExt cx="1360548" cy="371551"/>
          </a:xfrm>
        </p:grpSpPr>
        <p:sp>
          <p:nvSpPr>
            <p:cNvPr id="7" name="Google Shape;610;p18"/>
            <p:cNvSpPr txBox="1"/>
            <p:nvPr/>
          </p:nvSpPr>
          <p:spPr>
            <a:xfrm>
              <a:off x="522320" y="2056976"/>
              <a:ext cx="1347673" cy="371551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3590" y="2113444"/>
              <a:ext cx="1319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kumimoji="1" lang="ko-KR" altLang="en-US" sz="1400" dirty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프로젝트 </a:t>
              </a:r>
              <a:r>
                <a:rPr kumimoji="1" lang="ko-KR" altLang="en-US" sz="1400" dirty="0" smtClean="0">
                  <a:solidFill>
                    <a:schemeClr val="accent6">
                      <a:lumMod val="50000"/>
                    </a:schemeClr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배경</a:t>
              </a:r>
              <a:endParaRPr kumimoji="1"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9" name="Google Shape;610;p18"/>
          <p:cNvSpPr txBox="1"/>
          <p:nvPr/>
        </p:nvSpPr>
        <p:spPr>
          <a:xfrm>
            <a:off x="273285" y="1263494"/>
            <a:ext cx="1347673" cy="371551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01680" y="1295380"/>
            <a:ext cx="13192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소개</a:t>
            </a:r>
            <a:endParaRPr kumimoji="1"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73050" y="532131"/>
            <a:ext cx="3598320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스프링 웹 프로젝트 </a:t>
            </a:r>
            <a:endParaRPr lang="en-US" altLang="ko-KR" sz="16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C23BD0-DA2C-B648-8071-E3892FC33E8A}"/>
              </a:ext>
            </a:extLst>
          </p:cNvPr>
          <p:cNvSpPr txBox="1"/>
          <p:nvPr/>
        </p:nvSpPr>
        <p:spPr>
          <a:xfrm>
            <a:off x="920440" y="90852"/>
            <a:ext cx="151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3. </a:t>
            </a:r>
            <a:r>
              <a:rPr kumimoji="1" lang="ko-KR" altLang="en-US" sz="2000" dirty="0" err="1" smtClean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크린마켓</a:t>
            </a:r>
            <a:endParaRPr kumimoji="1" lang="ko-Kore-KR" altLang="en-US" sz="20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953000" y="4321264"/>
            <a:ext cx="475265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ko-KR" altLang="en-US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프로젝트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기간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2021.02 </a:t>
            </a:r>
            <a:r>
              <a:rPr lang="en-US" altLang="ko-KR" sz="1400" dirty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~ 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2021.04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개발목적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기획</a:t>
            </a:r>
            <a:r>
              <a:rPr kumimoji="1"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설계부터 구현까지의 개발단계를 따르는 프로젝트를 </a:t>
            </a:r>
            <a:r>
              <a:rPr kumimoji="1"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수행해보기</a:t>
            </a: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위함</a:t>
            </a:r>
            <a:endParaRPr kumimoji="1" lang="en-US" altLang="ko-KR" sz="140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kumimoji="1"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개발언어</a:t>
            </a: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</a:t>
            </a:r>
            <a:r>
              <a:rPr lang="ko-KR" altLang="en-US" sz="1400" dirty="0" err="1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Java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 JavaScript</a:t>
            </a:r>
            <a:endParaRPr lang="en-US" altLang="ko-KR" sz="140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개발환경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Eclipse, Spring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데이터베이스</a:t>
            </a:r>
            <a:r>
              <a:rPr lang="en-US" altLang="ko-KR" sz="140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: Oracle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99516" y="4365130"/>
            <a:ext cx="431801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공모전 아이디어를 바탕으로 서비스 기획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접근성이 높은 오프라인 매장의 장점과 매장에서 거래 후 바로 세탁서비스 이용 가능한 특징을 이용한 서비스를 기획해보고자 함</a:t>
            </a:r>
            <a:endParaRPr lang="en-US" altLang="ko-KR" sz="1400" b="0" dirty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b="0" dirty="0" smtClean="0">
                <a:solidFill>
                  <a:schemeClr val="accent6">
                    <a:lumMod val="50000"/>
                  </a:scheme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의류 특화 중고거래 플랫폼</a:t>
            </a:r>
            <a:endParaRPr lang="en-US" altLang="ko-KR" sz="1400" b="0" dirty="0" smtClean="0">
              <a:solidFill>
                <a:schemeClr val="accent6">
                  <a:lumMod val="50000"/>
                </a:schemeClr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pic>
        <p:nvPicPr>
          <p:cNvPr id="15" name="Picture 2" descr="https://lh3.googleusercontent.com/qgC8e-NOn_TFVspZJIk6buOaLYPmdEHK5NY9AAcqPsJpALj-H3ddP66UkrBTy1wPbu2cfkXQumJ42vddjsl-6lx-wkai83a00iBiePebG32TtISCkbWA3OwBozKh9z6gBwX1UW0=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255323"/>
            <a:ext cx="4679950" cy="2939188"/>
          </a:xfrm>
          <a:prstGeom prst="rect">
            <a:avLst/>
          </a:prstGeom>
          <a:noFill/>
          <a:effectLst>
            <a:outerShdw blurRad="152400" dist="38100" dir="2700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141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7_본문2">
  <a:themeElements>
    <a:clrScheme name="6_본문2 1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DDDDDD"/>
      </a:accent1>
      <a:accent2>
        <a:srgbClr val="969696"/>
      </a:accent2>
      <a:accent3>
        <a:srgbClr val="FFFFFF"/>
      </a:accent3>
      <a:accent4>
        <a:srgbClr val="000000"/>
      </a:accent4>
      <a:accent5>
        <a:srgbClr val="EBEBEB"/>
      </a:accent5>
      <a:accent6>
        <a:srgbClr val="878787"/>
      </a:accent6>
      <a:hlink>
        <a:srgbClr val="000000"/>
      </a:hlink>
      <a:folHlink>
        <a:srgbClr val="333333"/>
      </a:folHlink>
    </a:clrScheme>
    <a:fontScheme name="6_본문2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 marL="177800" indent="-177800" algn="l">
          <a:buFont typeface="+mj-lt"/>
          <a:buAutoNum type="arabicPeriod"/>
          <a:defRPr sz="900" b="0" dirty="0" err="1">
            <a:latin typeface="맑은 고딕" panose="020B0503020000020004" pitchFamily="50" charset="-127"/>
          </a:defRPr>
        </a:defPPr>
      </a:lstStyle>
    </a:spDef>
    <a:lnDef>
      <a:spPr>
        <a:ln w="31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7800" indent="-177800">
          <a:lnSpc>
            <a:spcPct val="130000"/>
          </a:lnSpc>
          <a:buFont typeface="Wingdings" pitchFamily="2" charset="2"/>
          <a:buChar char="§"/>
          <a:defRPr sz="1300" b="0" dirty="0" smtClean="0">
            <a:latin typeface="맑은 고딕" pitchFamily="50" charset="-127"/>
            <a:ea typeface="맑은 고딕" pitchFamily="50" charset="-127"/>
          </a:defRPr>
        </a:defPPr>
      </a:lstStyle>
    </a:txDef>
  </a:objectDefaults>
  <a:extraClrSchemeLst>
    <a:extraClrScheme>
      <a:clrScheme name="6_본문2 1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DDDDDD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878787"/>
        </a:accent6>
        <a:hlink>
          <a:srgbClr val="000000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본문2 2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7EC7E8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C0E0F2"/>
        </a:accent5>
        <a:accent6>
          <a:srgbClr val="B9D6E7"/>
        </a:accent6>
        <a:hlink>
          <a:srgbClr val="001F3E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본문2 3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FFBE3B"/>
        </a:accent1>
        <a:accent2>
          <a:srgbClr val="FDEEAD"/>
        </a:accent2>
        <a:accent3>
          <a:srgbClr val="FFFFFF"/>
        </a:accent3>
        <a:accent4>
          <a:srgbClr val="000000"/>
        </a:accent4>
        <a:accent5>
          <a:srgbClr val="FFDBAF"/>
        </a:accent5>
        <a:accent6>
          <a:srgbClr val="E5D89C"/>
        </a:accent6>
        <a:hlink>
          <a:srgbClr val="990000"/>
        </a:hlink>
        <a:folHlink>
          <a:srgbClr val="EE6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본문2 4">
        <a:dk1>
          <a:srgbClr val="000000"/>
        </a:dk1>
        <a:lt1>
          <a:srgbClr val="FFFFFF"/>
        </a:lt1>
        <a:dk2>
          <a:srgbClr val="FFFFFF"/>
        </a:dk2>
        <a:lt2>
          <a:srgbClr val="FFFFFF"/>
        </a:lt2>
        <a:accent1>
          <a:srgbClr val="C1C082"/>
        </a:accent1>
        <a:accent2>
          <a:srgbClr val="ECECD8"/>
        </a:accent2>
        <a:accent3>
          <a:srgbClr val="FFFFFF"/>
        </a:accent3>
        <a:accent4>
          <a:srgbClr val="000000"/>
        </a:accent4>
        <a:accent5>
          <a:srgbClr val="DDDCC1"/>
        </a:accent5>
        <a:accent6>
          <a:srgbClr val="D6D6C4"/>
        </a:accent6>
        <a:hlink>
          <a:srgbClr val="003300"/>
        </a:hlink>
        <a:folHlink>
          <a:srgbClr val="43652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163427</TotalTime>
  <Words>790</Words>
  <Application>Microsoft Office PowerPoint</Application>
  <PresentationFormat>A4 용지(210x297mm)</PresentationFormat>
  <Paragraphs>229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Symbol</vt:lpstr>
      <vt:lpstr>굴림</vt:lpstr>
      <vt:lpstr>맑은 고딕</vt:lpstr>
      <vt:lpstr>Arial</vt:lpstr>
      <vt:lpstr>Wingdings</vt:lpstr>
      <vt:lpstr>돋움</vt:lpstr>
      <vt:lpstr>에스코어 드림 7 ExtraBold</vt:lpstr>
      <vt:lpstr>맑은 고딕</vt:lpstr>
      <vt:lpstr>Times New Roman</vt:lpstr>
      <vt:lpstr>에스코어 드림 9 Black</vt:lpstr>
      <vt:lpstr>7_본문2</vt:lpstr>
      <vt:lpstr>디자인 사용자 지정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진희범</dc:creator>
  <cp:keywords>2015년 대표KPI</cp:keywords>
  <cp:lastModifiedBy>조인스</cp:lastModifiedBy>
  <cp:revision>6743</cp:revision>
  <cp:lastPrinted>2020-10-27T00:52:52Z</cp:lastPrinted>
  <dcterms:created xsi:type="dcterms:W3CDTF">2012-11-27T04:38:41Z</dcterms:created>
  <dcterms:modified xsi:type="dcterms:W3CDTF">2021-09-10T06:03:59Z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">
    <vt:lpwstr>FF00FFFF013350C1</vt:lpwstr>
  </property>
</Properties>
</file>